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6" r:id="rId2"/>
    <p:sldId id="257" r:id="rId3"/>
    <p:sldId id="258" r:id="rId4"/>
    <p:sldId id="260" r:id="rId5"/>
    <p:sldId id="262" r:id="rId6"/>
    <p:sldId id="264" r:id="rId7"/>
    <p:sldId id="265" r:id="rId8"/>
    <p:sldId id="266" r:id="rId9"/>
    <p:sldId id="267" r:id="rId10"/>
    <p:sldId id="268" r:id="rId11"/>
    <p:sldId id="269" r:id="rId12"/>
    <p:sldId id="270" r:id="rId13"/>
    <p:sldId id="271" r:id="rId14"/>
    <p:sldId id="272" r:id="rId15"/>
    <p:sldId id="274" r:id="rId16"/>
    <p:sldId id="273" r:id="rId17"/>
    <p:sldId id="275" r:id="rId18"/>
    <p:sldId id="277" r:id="rId19"/>
    <p:sldId id="278" r:id="rId20"/>
    <p:sldId id="279" r:id="rId21"/>
    <p:sldId id="280" r:id="rId22"/>
    <p:sldId id="276" r:id="rId23"/>
    <p:sldId id="281" r:id="rId24"/>
    <p:sldId id="282" r:id="rId25"/>
    <p:sldId id="283" r:id="rId26"/>
    <p:sldId id="284" r:id="rId27"/>
    <p:sldId id="288" r:id="rId28"/>
    <p:sldId id="285" r:id="rId29"/>
    <p:sldId id="286" r:id="rId30"/>
    <p:sldId id="287" r:id="rId31"/>
    <p:sldId id="289" r:id="rId32"/>
    <p:sldId id="290" r:id="rId33"/>
    <p:sldId id="291" r:id="rId34"/>
    <p:sldId id="292" r:id="rId35"/>
    <p:sldId id="293" r:id="rId36"/>
    <p:sldId id="295" r:id="rId37"/>
    <p:sldId id="294" r:id="rId38"/>
    <p:sldId id="297" r:id="rId39"/>
    <p:sldId id="296" r:id="rId40"/>
    <p:sldId id="300" r:id="rId41"/>
    <p:sldId id="301" r:id="rId42"/>
    <p:sldId id="302" r:id="rId43"/>
    <p:sldId id="298" r:id="rId44"/>
    <p:sldId id="299" r:id="rId45"/>
    <p:sldId id="303"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1" r:id="rId62"/>
    <p:sldId id="322" r:id="rId63"/>
    <p:sldId id="323" r:id="rId64"/>
    <p:sldId id="320" r:id="rId65"/>
    <p:sldId id="324" r:id="rId66"/>
    <p:sldId id="325" r:id="rId67"/>
    <p:sldId id="326" r:id="rId68"/>
    <p:sldId id="327" r:id="rId69"/>
    <p:sldId id="329" r:id="rId70"/>
    <p:sldId id="328" r:id="rId71"/>
    <p:sldId id="333" r:id="rId72"/>
    <p:sldId id="334" r:id="rId73"/>
    <p:sldId id="330" r:id="rId74"/>
    <p:sldId id="331" r:id="rId75"/>
    <p:sldId id="332" r:id="rId76"/>
    <p:sldId id="335" r:id="rId77"/>
    <p:sldId id="336" r:id="rId78"/>
    <p:sldId id="339" r:id="rId79"/>
    <p:sldId id="338" r:id="rId80"/>
    <p:sldId id="337"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Lst>
  <p:sldSz cx="12192000" cy="6858000"/>
  <p:notesSz cx="6858000" cy="9144000"/>
  <p:defaultTex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294805-C2B5-4B4D-B777-227353AC7A91}" v="8482" dt="2021-08-29T06:51:56.5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94603"/>
  </p:normalViewPr>
  <p:slideViewPr>
    <p:cSldViewPr snapToGrid="0" snapToObjects="1">
      <p:cViewPr varScale="1">
        <p:scale>
          <a:sx n="79" d="100"/>
          <a:sy n="79" d="100"/>
        </p:scale>
        <p:origin x="77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EB9E59-7D1F-DB41-A018-CC1F188F6F30}" type="datetimeFigureOut">
              <a:rPr lang="en-TW" smtClean="0"/>
              <a:t>12/22/2021</a:t>
            </a:fld>
            <a:endParaRPr lang="en-T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338FF-50C9-7A4B-85DC-4C835DD681DD}" type="slidenum">
              <a:rPr lang="en-TW" smtClean="0"/>
              <a:t>‹#›</a:t>
            </a:fld>
            <a:endParaRPr lang="en-TW"/>
          </a:p>
        </p:txBody>
      </p:sp>
    </p:spTree>
    <p:extLst>
      <p:ext uri="{BB962C8B-B14F-4D97-AF65-F5344CB8AC3E}">
        <p14:creationId xmlns:p14="http://schemas.microsoft.com/office/powerpoint/2010/main" val="851722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1E338FF-50C9-7A4B-85DC-4C835DD681DD}" type="slidenum">
              <a:rPr lang="en-TW" smtClean="0"/>
              <a:t>20</a:t>
            </a:fld>
            <a:endParaRPr lang="en-TW"/>
          </a:p>
        </p:txBody>
      </p:sp>
    </p:spTree>
    <p:extLst>
      <p:ext uri="{BB962C8B-B14F-4D97-AF65-F5344CB8AC3E}">
        <p14:creationId xmlns:p14="http://schemas.microsoft.com/office/powerpoint/2010/main" val="3132148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D1E338FF-50C9-7A4B-85DC-4C835DD681DD}" type="slidenum">
              <a:rPr lang="en-TW" smtClean="0"/>
              <a:t>63</a:t>
            </a:fld>
            <a:endParaRPr lang="en-TW"/>
          </a:p>
        </p:txBody>
      </p:sp>
    </p:spTree>
    <p:extLst>
      <p:ext uri="{BB962C8B-B14F-4D97-AF65-F5344CB8AC3E}">
        <p14:creationId xmlns:p14="http://schemas.microsoft.com/office/powerpoint/2010/main" val="3730199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F075F-921B-FC48-BD92-B76EC3325D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W"/>
          </a:p>
        </p:txBody>
      </p:sp>
      <p:sp>
        <p:nvSpPr>
          <p:cNvPr id="3" name="Subtitle 2">
            <a:extLst>
              <a:ext uri="{FF2B5EF4-FFF2-40B4-BE49-F238E27FC236}">
                <a16:creationId xmlns:a16="http://schemas.microsoft.com/office/drawing/2014/main" id="{2FA1AC8D-D5AC-DC4A-9556-119B62D9AC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W"/>
          </a:p>
        </p:txBody>
      </p:sp>
      <p:sp>
        <p:nvSpPr>
          <p:cNvPr id="4" name="Date Placeholder 3">
            <a:extLst>
              <a:ext uri="{FF2B5EF4-FFF2-40B4-BE49-F238E27FC236}">
                <a16:creationId xmlns:a16="http://schemas.microsoft.com/office/drawing/2014/main" id="{1BE43936-DBA5-7147-BB85-82256D9DC6E4}"/>
              </a:ext>
            </a:extLst>
          </p:cNvPr>
          <p:cNvSpPr>
            <a:spLocks noGrp="1"/>
          </p:cNvSpPr>
          <p:nvPr>
            <p:ph type="dt" sz="half" idx="10"/>
          </p:nvPr>
        </p:nvSpPr>
        <p:spPr/>
        <p:txBody>
          <a:bodyPr/>
          <a:lstStyle/>
          <a:p>
            <a:fld id="{77ADDA99-BF79-8B4D-AA69-9577DFF4E30D}" type="datetimeFigureOut">
              <a:rPr lang="en-TW" smtClean="0"/>
              <a:t>12/22/2021</a:t>
            </a:fld>
            <a:endParaRPr lang="en-TW"/>
          </a:p>
        </p:txBody>
      </p:sp>
      <p:sp>
        <p:nvSpPr>
          <p:cNvPr id="5" name="Footer Placeholder 4">
            <a:extLst>
              <a:ext uri="{FF2B5EF4-FFF2-40B4-BE49-F238E27FC236}">
                <a16:creationId xmlns:a16="http://schemas.microsoft.com/office/drawing/2014/main" id="{07ABD0E3-9FBC-C74E-953D-45B38D0325DA}"/>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D1D8F5C6-DE03-8D41-981C-9B1F62A74A8A}"/>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3067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77BF6-58D9-9840-BBFE-A5A914943197}"/>
              </a:ext>
            </a:extLst>
          </p:cNvPr>
          <p:cNvSpPr>
            <a:spLocks noGrp="1"/>
          </p:cNvSpPr>
          <p:nvPr>
            <p:ph type="title"/>
          </p:nvPr>
        </p:nvSpPr>
        <p:spPr/>
        <p:txBody>
          <a:bodyPr/>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E6AA470F-011C-FF4D-97D2-26443161C5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B469CAD4-C62E-B64B-A5ED-15C3D993BADD}"/>
              </a:ext>
            </a:extLst>
          </p:cNvPr>
          <p:cNvSpPr>
            <a:spLocks noGrp="1"/>
          </p:cNvSpPr>
          <p:nvPr>
            <p:ph type="dt" sz="half" idx="10"/>
          </p:nvPr>
        </p:nvSpPr>
        <p:spPr/>
        <p:txBody>
          <a:bodyPr/>
          <a:lstStyle/>
          <a:p>
            <a:fld id="{77ADDA99-BF79-8B4D-AA69-9577DFF4E30D}" type="datetimeFigureOut">
              <a:rPr lang="en-TW" smtClean="0"/>
              <a:t>12/22/2021</a:t>
            </a:fld>
            <a:endParaRPr lang="en-TW"/>
          </a:p>
        </p:txBody>
      </p:sp>
      <p:sp>
        <p:nvSpPr>
          <p:cNvPr id="5" name="Footer Placeholder 4">
            <a:extLst>
              <a:ext uri="{FF2B5EF4-FFF2-40B4-BE49-F238E27FC236}">
                <a16:creationId xmlns:a16="http://schemas.microsoft.com/office/drawing/2014/main" id="{5FB01BD6-0D60-3843-9E10-97EE12000075}"/>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9CA67B94-7554-884C-90DA-CE1400AB0E25}"/>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2632464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D4B2BE-CF09-D048-A51F-3839804C83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791084ED-E40D-A841-BAD4-0BAAB63AA2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4DFBE898-4D9D-8A43-9E0C-1489F7B94B67}"/>
              </a:ext>
            </a:extLst>
          </p:cNvPr>
          <p:cNvSpPr>
            <a:spLocks noGrp="1"/>
          </p:cNvSpPr>
          <p:nvPr>
            <p:ph type="dt" sz="half" idx="10"/>
          </p:nvPr>
        </p:nvSpPr>
        <p:spPr/>
        <p:txBody>
          <a:bodyPr/>
          <a:lstStyle/>
          <a:p>
            <a:fld id="{77ADDA99-BF79-8B4D-AA69-9577DFF4E30D}" type="datetimeFigureOut">
              <a:rPr lang="en-TW" smtClean="0"/>
              <a:t>12/22/2021</a:t>
            </a:fld>
            <a:endParaRPr lang="en-TW"/>
          </a:p>
        </p:txBody>
      </p:sp>
      <p:sp>
        <p:nvSpPr>
          <p:cNvPr id="5" name="Footer Placeholder 4">
            <a:extLst>
              <a:ext uri="{FF2B5EF4-FFF2-40B4-BE49-F238E27FC236}">
                <a16:creationId xmlns:a16="http://schemas.microsoft.com/office/drawing/2014/main" id="{C162A423-AB4E-284A-A4D9-B6483C156DB7}"/>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F2198117-24FF-7142-9283-741903AED58B}"/>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904088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A8DB-2F8B-E548-9B91-836E35CA509D}"/>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BC4BCE3D-474F-9142-B4C5-59D1E6BA0F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22CACF6A-E906-6643-BA19-50B9D4AC9F31}"/>
              </a:ext>
            </a:extLst>
          </p:cNvPr>
          <p:cNvSpPr>
            <a:spLocks noGrp="1"/>
          </p:cNvSpPr>
          <p:nvPr>
            <p:ph type="dt" sz="half" idx="10"/>
          </p:nvPr>
        </p:nvSpPr>
        <p:spPr/>
        <p:txBody>
          <a:bodyPr/>
          <a:lstStyle/>
          <a:p>
            <a:fld id="{77ADDA99-BF79-8B4D-AA69-9577DFF4E30D}" type="datetimeFigureOut">
              <a:rPr lang="en-TW" smtClean="0"/>
              <a:t>12/22/2021</a:t>
            </a:fld>
            <a:endParaRPr lang="en-TW"/>
          </a:p>
        </p:txBody>
      </p:sp>
      <p:sp>
        <p:nvSpPr>
          <p:cNvPr id="5" name="Footer Placeholder 4">
            <a:extLst>
              <a:ext uri="{FF2B5EF4-FFF2-40B4-BE49-F238E27FC236}">
                <a16:creationId xmlns:a16="http://schemas.microsoft.com/office/drawing/2014/main" id="{61131D35-5332-CD49-A8AA-7C5893BAF85B}"/>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4342BE9C-CCC2-C54F-9F92-2242CED51E26}"/>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88558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88F7-1167-D749-8ACC-C74DB9DA1F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W"/>
          </a:p>
        </p:txBody>
      </p:sp>
      <p:sp>
        <p:nvSpPr>
          <p:cNvPr id="3" name="Text Placeholder 2">
            <a:extLst>
              <a:ext uri="{FF2B5EF4-FFF2-40B4-BE49-F238E27FC236}">
                <a16:creationId xmlns:a16="http://schemas.microsoft.com/office/drawing/2014/main" id="{9B084AFD-A37C-414A-A5E8-2C27BA3B30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3AA46C-DE32-5146-82A4-5416DED2C81E}"/>
              </a:ext>
            </a:extLst>
          </p:cNvPr>
          <p:cNvSpPr>
            <a:spLocks noGrp="1"/>
          </p:cNvSpPr>
          <p:nvPr>
            <p:ph type="dt" sz="half" idx="10"/>
          </p:nvPr>
        </p:nvSpPr>
        <p:spPr/>
        <p:txBody>
          <a:bodyPr/>
          <a:lstStyle/>
          <a:p>
            <a:fld id="{77ADDA99-BF79-8B4D-AA69-9577DFF4E30D}" type="datetimeFigureOut">
              <a:rPr lang="en-TW" smtClean="0"/>
              <a:t>12/22/2021</a:t>
            </a:fld>
            <a:endParaRPr lang="en-TW"/>
          </a:p>
        </p:txBody>
      </p:sp>
      <p:sp>
        <p:nvSpPr>
          <p:cNvPr id="5" name="Footer Placeholder 4">
            <a:extLst>
              <a:ext uri="{FF2B5EF4-FFF2-40B4-BE49-F238E27FC236}">
                <a16:creationId xmlns:a16="http://schemas.microsoft.com/office/drawing/2014/main" id="{F41D595D-A8BF-FF46-A027-172AAE94E6CD}"/>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ABD9D7F5-9ECF-9147-9B83-A13F7B5B3E5C}"/>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23834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A2E9D-AC29-674D-A78C-CE482A5EEDB5}"/>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0C0A0B13-7A56-9443-AB5F-5D30FE6AD4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A540A0B1-D5CF-BD45-B3A6-B686814BF3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Date Placeholder 4">
            <a:extLst>
              <a:ext uri="{FF2B5EF4-FFF2-40B4-BE49-F238E27FC236}">
                <a16:creationId xmlns:a16="http://schemas.microsoft.com/office/drawing/2014/main" id="{D68CFE3F-BA22-8042-AB86-52FB7D05AA35}"/>
              </a:ext>
            </a:extLst>
          </p:cNvPr>
          <p:cNvSpPr>
            <a:spLocks noGrp="1"/>
          </p:cNvSpPr>
          <p:nvPr>
            <p:ph type="dt" sz="half" idx="10"/>
          </p:nvPr>
        </p:nvSpPr>
        <p:spPr/>
        <p:txBody>
          <a:bodyPr/>
          <a:lstStyle/>
          <a:p>
            <a:fld id="{77ADDA99-BF79-8B4D-AA69-9577DFF4E30D}" type="datetimeFigureOut">
              <a:rPr lang="en-TW" smtClean="0"/>
              <a:t>12/22/2021</a:t>
            </a:fld>
            <a:endParaRPr lang="en-TW"/>
          </a:p>
        </p:txBody>
      </p:sp>
      <p:sp>
        <p:nvSpPr>
          <p:cNvPr id="6" name="Footer Placeholder 5">
            <a:extLst>
              <a:ext uri="{FF2B5EF4-FFF2-40B4-BE49-F238E27FC236}">
                <a16:creationId xmlns:a16="http://schemas.microsoft.com/office/drawing/2014/main" id="{14AF6D90-4AEB-464F-B47E-41BDDCB4F119}"/>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8737A25E-162E-534E-B7F4-A2617E5B107E}"/>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242414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839B-CD96-614A-B4BC-75030623789A}"/>
              </a:ext>
            </a:extLst>
          </p:cNvPr>
          <p:cNvSpPr>
            <a:spLocks noGrp="1"/>
          </p:cNvSpPr>
          <p:nvPr>
            <p:ph type="title"/>
          </p:nvPr>
        </p:nvSpPr>
        <p:spPr>
          <a:xfrm>
            <a:off x="839788" y="365125"/>
            <a:ext cx="10515600" cy="1325563"/>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8C9E0C42-A069-924B-81A0-CDF1819AEF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0CC63E-1A47-7D4F-98B1-45E7C51A98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Text Placeholder 4">
            <a:extLst>
              <a:ext uri="{FF2B5EF4-FFF2-40B4-BE49-F238E27FC236}">
                <a16:creationId xmlns:a16="http://schemas.microsoft.com/office/drawing/2014/main" id="{346445C9-9D95-8F47-AC7E-5AC151288C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4D5D57-543F-D749-84DE-FA39B244C3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7" name="Date Placeholder 6">
            <a:extLst>
              <a:ext uri="{FF2B5EF4-FFF2-40B4-BE49-F238E27FC236}">
                <a16:creationId xmlns:a16="http://schemas.microsoft.com/office/drawing/2014/main" id="{8087D321-B11C-C84D-AFFC-17F4CDC6B375}"/>
              </a:ext>
            </a:extLst>
          </p:cNvPr>
          <p:cNvSpPr>
            <a:spLocks noGrp="1"/>
          </p:cNvSpPr>
          <p:nvPr>
            <p:ph type="dt" sz="half" idx="10"/>
          </p:nvPr>
        </p:nvSpPr>
        <p:spPr/>
        <p:txBody>
          <a:bodyPr/>
          <a:lstStyle/>
          <a:p>
            <a:fld id="{77ADDA99-BF79-8B4D-AA69-9577DFF4E30D}" type="datetimeFigureOut">
              <a:rPr lang="en-TW" smtClean="0"/>
              <a:t>12/22/2021</a:t>
            </a:fld>
            <a:endParaRPr lang="en-TW"/>
          </a:p>
        </p:txBody>
      </p:sp>
      <p:sp>
        <p:nvSpPr>
          <p:cNvPr id="8" name="Footer Placeholder 7">
            <a:extLst>
              <a:ext uri="{FF2B5EF4-FFF2-40B4-BE49-F238E27FC236}">
                <a16:creationId xmlns:a16="http://schemas.microsoft.com/office/drawing/2014/main" id="{C601BB12-A0B4-D543-9B48-E2D52D08360B}"/>
              </a:ext>
            </a:extLst>
          </p:cNvPr>
          <p:cNvSpPr>
            <a:spLocks noGrp="1"/>
          </p:cNvSpPr>
          <p:nvPr>
            <p:ph type="ftr" sz="quarter" idx="11"/>
          </p:nvPr>
        </p:nvSpPr>
        <p:spPr/>
        <p:txBody>
          <a:bodyPr/>
          <a:lstStyle/>
          <a:p>
            <a:endParaRPr lang="en-TW"/>
          </a:p>
        </p:txBody>
      </p:sp>
      <p:sp>
        <p:nvSpPr>
          <p:cNvPr id="9" name="Slide Number Placeholder 8">
            <a:extLst>
              <a:ext uri="{FF2B5EF4-FFF2-40B4-BE49-F238E27FC236}">
                <a16:creationId xmlns:a16="http://schemas.microsoft.com/office/drawing/2014/main" id="{0DDA7ABE-30BE-5340-B1B4-4C0C9BC45A52}"/>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893489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5438-C6C4-EB48-A49E-5B3676AD3417}"/>
              </a:ext>
            </a:extLst>
          </p:cNvPr>
          <p:cNvSpPr>
            <a:spLocks noGrp="1"/>
          </p:cNvSpPr>
          <p:nvPr>
            <p:ph type="title"/>
          </p:nvPr>
        </p:nvSpPr>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420919AA-D6D1-AB4D-BC18-092A780B0F35}"/>
              </a:ext>
            </a:extLst>
          </p:cNvPr>
          <p:cNvSpPr>
            <a:spLocks noGrp="1"/>
          </p:cNvSpPr>
          <p:nvPr>
            <p:ph type="dt" sz="half" idx="10"/>
          </p:nvPr>
        </p:nvSpPr>
        <p:spPr/>
        <p:txBody>
          <a:bodyPr/>
          <a:lstStyle/>
          <a:p>
            <a:fld id="{77ADDA99-BF79-8B4D-AA69-9577DFF4E30D}" type="datetimeFigureOut">
              <a:rPr lang="en-TW" smtClean="0"/>
              <a:t>12/22/2021</a:t>
            </a:fld>
            <a:endParaRPr lang="en-TW"/>
          </a:p>
        </p:txBody>
      </p:sp>
      <p:sp>
        <p:nvSpPr>
          <p:cNvPr id="4" name="Footer Placeholder 3">
            <a:extLst>
              <a:ext uri="{FF2B5EF4-FFF2-40B4-BE49-F238E27FC236}">
                <a16:creationId xmlns:a16="http://schemas.microsoft.com/office/drawing/2014/main" id="{E527A56D-A1D1-8340-8F2D-3188DA0AD3C0}"/>
              </a:ext>
            </a:extLst>
          </p:cNvPr>
          <p:cNvSpPr>
            <a:spLocks noGrp="1"/>
          </p:cNvSpPr>
          <p:nvPr>
            <p:ph type="ftr" sz="quarter" idx="11"/>
          </p:nvPr>
        </p:nvSpPr>
        <p:spPr/>
        <p:txBody>
          <a:bodyPr/>
          <a:lstStyle/>
          <a:p>
            <a:endParaRPr lang="en-TW"/>
          </a:p>
        </p:txBody>
      </p:sp>
      <p:sp>
        <p:nvSpPr>
          <p:cNvPr id="5" name="Slide Number Placeholder 4">
            <a:extLst>
              <a:ext uri="{FF2B5EF4-FFF2-40B4-BE49-F238E27FC236}">
                <a16:creationId xmlns:a16="http://schemas.microsoft.com/office/drawing/2014/main" id="{A02DF010-2362-C346-AC8E-E2532A1A8A45}"/>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507205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ED9A85-44AE-494C-BAC8-23BA247718D8}"/>
              </a:ext>
            </a:extLst>
          </p:cNvPr>
          <p:cNvSpPr>
            <a:spLocks noGrp="1"/>
          </p:cNvSpPr>
          <p:nvPr>
            <p:ph type="dt" sz="half" idx="10"/>
          </p:nvPr>
        </p:nvSpPr>
        <p:spPr/>
        <p:txBody>
          <a:bodyPr/>
          <a:lstStyle/>
          <a:p>
            <a:fld id="{77ADDA99-BF79-8B4D-AA69-9577DFF4E30D}" type="datetimeFigureOut">
              <a:rPr lang="en-TW" smtClean="0"/>
              <a:t>12/22/2021</a:t>
            </a:fld>
            <a:endParaRPr lang="en-TW"/>
          </a:p>
        </p:txBody>
      </p:sp>
      <p:sp>
        <p:nvSpPr>
          <p:cNvPr id="3" name="Footer Placeholder 2">
            <a:extLst>
              <a:ext uri="{FF2B5EF4-FFF2-40B4-BE49-F238E27FC236}">
                <a16:creationId xmlns:a16="http://schemas.microsoft.com/office/drawing/2014/main" id="{FE3645D7-7E65-BA4A-B130-1BF0E59BF596}"/>
              </a:ext>
            </a:extLst>
          </p:cNvPr>
          <p:cNvSpPr>
            <a:spLocks noGrp="1"/>
          </p:cNvSpPr>
          <p:nvPr>
            <p:ph type="ftr" sz="quarter" idx="11"/>
          </p:nvPr>
        </p:nvSpPr>
        <p:spPr/>
        <p:txBody>
          <a:bodyPr/>
          <a:lstStyle/>
          <a:p>
            <a:endParaRPr lang="en-TW"/>
          </a:p>
        </p:txBody>
      </p:sp>
      <p:sp>
        <p:nvSpPr>
          <p:cNvPr id="4" name="Slide Number Placeholder 3">
            <a:extLst>
              <a:ext uri="{FF2B5EF4-FFF2-40B4-BE49-F238E27FC236}">
                <a16:creationId xmlns:a16="http://schemas.microsoft.com/office/drawing/2014/main" id="{435D7D4E-8180-3347-8191-FD4A1A1301D3}"/>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68322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934AF-35AA-5E49-B919-279DC16355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ABCBDD56-5BB5-0B42-A363-C5EF6D414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Text Placeholder 3">
            <a:extLst>
              <a:ext uri="{FF2B5EF4-FFF2-40B4-BE49-F238E27FC236}">
                <a16:creationId xmlns:a16="http://schemas.microsoft.com/office/drawing/2014/main" id="{11EEE181-C73E-FC44-A082-87B56D559D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4783CE-5BAA-CA47-8D9B-A8924354BBD9}"/>
              </a:ext>
            </a:extLst>
          </p:cNvPr>
          <p:cNvSpPr>
            <a:spLocks noGrp="1"/>
          </p:cNvSpPr>
          <p:nvPr>
            <p:ph type="dt" sz="half" idx="10"/>
          </p:nvPr>
        </p:nvSpPr>
        <p:spPr/>
        <p:txBody>
          <a:bodyPr/>
          <a:lstStyle/>
          <a:p>
            <a:fld id="{77ADDA99-BF79-8B4D-AA69-9577DFF4E30D}" type="datetimeFigureOut">
              <a:rPr lang="en-TW" smtClean="0"/>
              <a:t>12/22/2021</a:t>
            </a:fld>
            <a:endParaRPr lang="en-TW"/>
          </a:p>
        </p:txBody>
      </p:sp>
      <p:sp>
        <p:nvSpPr>
          <p:cNvPr id="6" name="Footer Placeholder 5">
            <a:extLst>
              <a:ext uri="{FF2B5EF4-FFF2-40B4-BE49-F238E27FC236}">
                <a16:creationId xmlns:a16="http://schemas.microsoft.com/office/drawing/2014/main" id="{C1989BDA-128A-8840-A72B-16CC52FC86CC}"/>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BC0256C5-E423-E74E-9754-F9DE7A9B9ABB}"/>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23286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B6CF6-11E7-E54C-8975-86D19DCDC8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Picture Placeholder 2">
            <a:extLst>
              <a:ext uri="{FF2B5EF4-FFF2-40B4-BE49-F238E27FC236}">
                <a16:creationId xmlns:a16="http://schemas.microsoft.com/office/drawing/2014/main" id="{9E9E9176-2C5D-FC4E-A400-EC5A4AE149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W"/>
          </a:p>
        </p:txBody>
      </p:sp>
      <p:sp>
        <p:nvSpPr>
          <p:cNvPr id="4" name="Text Placeholder 3">
            <a:extLst>
              <a:ext uri="{FF2B5EF4-FFF2-40B4-BE49-F238E27FC236}">
                <a16:creationId xmlns:a16="http://schemas.microsoft.com/office/drawing/2014/main" id="{96CA6D8C-02A1-3D47-9DB3-6ED6F3CD3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FEBA67-0371-5548-BEEC-2B5BB77377B3}"/>
              </a:ext>
            </a:extLst>
          </p:cNvPr>
          <p:cNvSpPr>
            <a:spLocks noGrp="1"/>
          </p:cNvSpPr>
          <p:nvPr>
            <p:ph type="dt" sz="half" idx="10"/>
          </p:nvPr>
        </p:nvSpPr>
        <p:spPr/>
        <p:txBody>
          <a:bodyPr/>
          <a:lstStyle/>
          <a:p>
            <a:fld id="{77ADDA99-BF79-8B4D-AA69-9577DFF4E30D}" type="datetimeFigureOut">
              <a:rPr lang="en-TW" smtClean="0"/>
              <a:t>12/22/2021</a:t>
            </a:fld>
            <a:endParaRPr lang="en-TW"/>
          </a:p>
        </p:txBody>
      </p:sp>
      <p:sp>
        <p:nvSpPr>
          <p:cNvPr id="6" name="Footer Placeholder 5">
            <a:extLst>
              <a:ext uri="{FF2B5EF4-FFF2-40B4-BE49-F238E27FC236}">
                <a16:creationId xmlns:a16="http://schemas.microsoft.com/office/drawing/2014/main" id="{4EADE9C8-8E86-A044-8179-0CDEE261FF69}"/>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06411D00-CF9B-D044-B1CB-3C6602C636EE}"/>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720445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89EAC1-0725-EB49-9378-C4B0DF2927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W"/>
          </a:p>
        </p:txBody>
      </p:sp>
      <p:sp>
        <p:nvSpPr>
          <p:cNvPr id="3" name="Text Placeholder 2">
            <a:extLst>
              <a:ext uri="{FF2B5EF4-FFF2-40B4-BE49-F238E27FC236}">
                <a16:creationId xmlns:a16="http://schemas.microsoft.com/office/drawing/2014/main" id="{C1DC3D9D-E4A2-364A-A1F2-039E5E8DEF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TW" dirty="0"/>
          </a:p>
        </p:txBody>
      </p:sp>
      <p:sp>
        <p:nvSpPr>
          <p:cNvPr id="4" name="Date Placeholder 3">
            <a:extLst>
              <a:ext uri="{FF2B5EF4-FFF2-40B4-BE49-F238E27FC236}">
                <a16:creationId xmlns:a16="http://schemas.microsoft.com/office/drawing/2014/main" id="{FD928E5B-A6E1-CC4E-9BDD-59347EAE4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ADDA99-BF79-8B4D-AA69-9577DFF4E30D}" type="datetimeFigureOut">
              <a:rPr lang="en-TW" smtClean="0"/>
              <a:t>12/22/2021</a:t>
            </a:fld>
            <a:endParaRPr lang="en-TW"/>
          </a:p>
        </p:txBody>
      </p:sp>
      <p:sp>
        <p:nvSpPr>
          <p:cNvPr id="5" name="Footer Placeholder 4">
            <a:extLst>
              <a:ext uri="{FF2B5EF4-FFF2-40B4-BE49-F238E27FC236}">
                <a16:creationId xmlns:a16="http://schemas.microsoft.com/office/drawing/2014/main" id="{3CD8A4B8-1AEF-3940-9FA7-5B8DE0671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W" dirty="0"/>
          </a:p>
        </p:txBody>
      </p:sp>
      <p:sp>
        <p:nvSpPr>
          <p:cNvPr id="6" name="Slide Number Placeholder 5">
            <a:extLst>
              <a:ext uri="{FF2B5EF4-FFF2-40B4-BE49-F238E27FC236}">
                <a16:creationId xmlns:a16="http://schemas.microsoft.com/office/drawing/2014/main" id="{73E81AEB-46F3-454C-9AB8-FD0DB55D6F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D97D7-7027-8B4D-AA3E-780DC707E82D}" type="slidenum">
              <a:rPr lang="en-TW" smtClean="0"/>
              <a:t>‹#›</a:t>
            </a:fld>
            <a:endParaRPr lang="en-TW"/>
          </a:p>
        </p:txBody>
      </p:sp>
    </p:spTree>
    <p:extLst>
      <p:ext uri="{BB962C8B-B14F-4D97-AF65-F5344CB8AC3E}">
        <p14:creationId xmlns:p14="http://schemas.microsoft.com/office/powerpoint/2010/main" val="39595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60.sv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60.png"/></Relationships>
</file>

<file path=ppt/slides/_rels/slide72.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4F53FC-0F65-444F-BDF4-F2E45F8BBE67}"/>
              </a:ext>
            </a:extLst>
          </p:cNvPr>
          <p:cNvSpPr>
            <a:spLocks noGrp="1"/>
          </p:cNvSpPr>
          <p:nvPr>
            <p:ph type="ctrTitle"/>
          </p:nvPr>
        </p:nvSpPr>
        <p:spPr>
          <a:xfrm>
            <a:off x="477981" y="1122363"/>
            <a:ext cx="4023360" cy="3204134"/>
          </a:xfrm>
        </p:spPr>
        <p:txBody>
          <a:bodyPr anchor="b">
            <a:normAutofit/>
          </a:bodyPr>
          <a:lstStyle/>
          <a:p>
            <a:pPr algn="l"/>
            <a:r>
              <a:rPr lang="en-TW" sz="4800" dirty="0"/>
              <a:t>Discrete Math Chapter </a:t>
            </a:r>
            <a:r>
              <a:rPr lang="en-US" sz="4800" dirty="0"/>
              <a:t>4</a:t>
            </a:r>
            <a:endParaRPr lang="en-TW" sz="4800" dirty="0"/>
          </a:p>
        </p:txBody>
      </p:sp>
      <p:sp>
        <p:nvSpPr>
          <p:cNvPr id="3" name="Subtitle 2">
            <a:extLst>
              <a:ext uri="{FF2B5EF4-FFF2-40B4-BE49-F238E27FC236}">
                <a16:creationId xmlns:a16="http://schemas.microsoft.com/office/drawing/2014/main" id="{1FE4A9E6-6128-A14E-9A48-A4D6DF383ABD}"/>
              </a:ext>
            </a:extLst>
          </p:cNvPr>
          <p:cNvSpPr>
            <a:spLocks noGrp="1"/>
          </p:cNvSpPr>
          <p:nvPr>
            <p:ph type="subTitle" idx="1"/>
          </p:nvPr>
        </p:nvSpPr>
        <p:spPr>
          <a:xfrm>
            <a:off x="477981" y="4872922"/>
            <a:ext cx="3933306" cy="1208141"/>
          </a:xfrm>
        </p:spPr>
        <p:txBody>
          <a:bodyPr>
            <a:normAutofit fontScale="77500" lnSpcReduction="20000"/>
          </a:bodyPr>
          <a:lstStyle/>
          <a:p>
            <a:pPr algn="l"/>
            <a:r>
              <a:rPr lang="en-US" sz="4800" i="1" dirty="0"/>
              <a:t>Sets, Combination and Probability</a:t>
            </a:r>
            <a:endParaRPr lang="en-TW" sz="4800" i="1"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a:extLst>
              <a:ext uri="{FF2B5EF4-FFF2-40B4-BE49-F238E27FC236}">
                <a16:creationId xmlns:a16="http://schemas.microsoft.com/office/drawing/2014/main" id="{2B3AE3E5-D386-7047-B83A-FA082676A2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56804" y="1047750"/>
            <a:ext cx="4762500" cy="4762500"/>
          </a:xfrm>
          <a:prstGeom prst="rect">
            <a:avLst/>
          </a:prstGeom>
        </p:spPr>
      </p:pic>
    </p:spTree>
    <p:extLst>
      <p:ext uri="{BB962C8B-B14F-4D97-AF65-F5344CB8AC3E}">
        <p14:creationId xmlns:p14="http://schemas.microsoft.com/office/powerpoint/2010/main" val="780271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92C00-1907-9546-85B9-C77BDA5B0B95}"/>
              </a:ext>
            </a:extLst>
          </p:cNvPr>
          <p:cNvSpPr>
            <a:spLocks noGrp="1"/>
          </p:cNvSpPr>
          <p:nvPr>
            <p:ph type="title"/>
          </p:nvPr>
        </p:nvSpPr>
        <p:spPr/>
        <p:txBody>
          <a:bodyPr/>
          <a:lstStyle/>
          <a:p>
            <a:r>
              <a:rPr lang="en-TW" dirty="0"/>
              <a:t>Powerset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A6A835-DE9C-9F4E-B3BE-D05271A93C3B}"/>
                  </a:ext>
                </a:extLst>
              </p:cNvPr>
              <p:cNvSpPr>
                <a:spLocks noGrp="1"/>
              </p:cNvSpPr>
              <p:nvPr>
                <p:ph idx="1"/>
              </p:nvPr>
            </p:nvSpPr>
            <p:spPr/>
            <p:txBody>
              <a:bodyPr>
                <a:normAutofit/>
              </a:bodyPr>
              <a:lstStyle/>
              <a:p>
                <a:pPr marL="0" indent="0">
                  <a:buNone/>
                </a:pPr>
                <a:r>
                  <a:rPr lang="en-TW" dirty="0"/>
                  <a:t>For a set S, we can form a new set P(S) whose elements are all of the subsets of S. Then, P(S) is called the powerset of S.</a:t>
                </a:r>
              </a:p>
              <a:p>
                <a:pPr marL="0" indent="0">
                  <a:buNone/>
                </a:pPr>
                <a:r>
                  <a:rPr lang="en-TW" dirty="0"/>
                  <a:t>For example, S = {A, B}, then P(S) will be:</a:t>
                </a:r>
              </a:p>
              <a:p>
                <a:pPr marL="0" indent="0" algn="ctr">
                  <a:buNone/>
                </a:pPr>
                <a:r>
                  <a:rPr lang="en-TW" dirty="0"/>
                  <a:t>{∅, {A}, {B}, {A, B}}</a:t>
                </a:r>
              </a:p>
              <a:p>
                <a:pPr marL="0" indent="0">
                  <a:buNone/>
                </a:pPr>
                <a:r>
                  <a:rPr lang="en-TW" dirty="0"/>
                  <a:t>Totally 4 elements in P(S).</a:t>
                </a:r>
              </a:p>
              <a:p>
                <a:pPr marL="0" indent="0">
                  <a:buNone/>
                </a:pPr>
                <a:r>
                  <a:rPr lang="en-TW" dirty="0"/>
                  <a:t>If a set S has n elements, then the powerset of S, P(S) will have </a:t>
                </a:r>
                <a14:m>
                  <m:oMath xmlns:m="http://schemas.openxmlformats.org/officeDocument/2006/math">
                    <m:sSup>
                      <m:sSupPr>
                        <m:ctrlPr>
                          <a:rPr lang="en-TW"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TW" dirty="0"/>
                  <a:t> elements. Why? Well, we will learn about it in later chapters. If interested, you could also verify that if S = {1, 2, 3}, then P(S) has 8 elements.</a:t>
                </a:r>
              </a:p>
            </p:txBody>
          </p:sp>
        </mc:Choice>
        <mc:Fallback xmlns="">
          <p:sp>
            <p:nvSpPr>
              <p:cNvPr id="3" name="Content Placeholder 2">
                <a:extLst>
                  <a:ext uri="{FF2B5EF4-FFF2-40B4-BE49-F238E27FC236}">
                    <a16:creationId xmlns:a16="http://schemas.microsoft.com/office/drawing/2014/main" id="{E5A6A835-DE9C-9F4E-B3BE-D05271A93C3B}"/>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140837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37B99-0754-DD4B-A47D-20338FF08FAD}"/>
              </a:ext>
            </a:extLst>
          </p:cNvPr>
          <p:cNvSpPr>
            <a:spLocks noGrp="1"/>
          </p:cNvSpPr>
          <p:nvPr>
            <p:ph type="title"/>
          </p:nvPr>
        </p:nvSpPr>
        <p:spPr/>
        <p:txBody>
          <a:bodyPr/>
          <a:lstStyle/>
          <a:p>
            <a:r>
              <a:rPr lang="en-TW" dirty="0"/>
              <a:t>Binary and Unary Operations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052316-8F2C-1549-A4E5-DAEEE2E111D9}"/>
                  </a:ext>
                </a:extLst>
              </p:cNvPr>
              <p:cNvSpPr>
                <a:spLocks noGrp="1"/>
              </p:cNvSpPr>
              <p:nvPr>
                <p:ph idx="1"/>
              </p:nvPr>
            </p:nvSpPr>
            <p:spPr/>
            <p:txBody>
              <a:bodyPr/>
              <a:lstStyle/>
              <a:p>
                <a:pPr marL="0" indent="0">
                  <a:buNone/>
                </a:pPr>
                <a:r>
                  <a:rPr lang="en-TW" dirty="0"/>
                  <a:t>。is a binary operation on set S if</a:t>
                </a:r>
                <a:r>
                  <a:rPr lang="en-US" dirty="0"/>
                  <a:t> for </a:t>
                </a:r>
                <a:r>
                  <a:rPr lang="en-TW" altLang="zh-TW" dirty="0"/>
                  <a:t>x</a:t>
                </a:r>
                <a:r>
                  <a:rPr lang="en-US" altLang="zh-TW" dirty="0"/>
                  <a:t>, y</a:t>
                </a:r>
                <a:r>
                  <a:rPr lang="en-TW" dirty="0"/>
                  <a:t> </a:t>
                </a:r>
                <a:r>
                  <a:rPr lang="en-US" dirty="0"/>
                  <a:t>are elements of </a:t>
                </a:r>
                <a:r>
                  <a:rPr lang="en-TW" dirty="0"/>
                  <a:t>S, x。</a:t>
                </a:r>
                <a:r>
                  <a:rPr lang="en-US" dirty="0"/>
                  <a:t>y exists, is unique, and is an element of S. What does it mean?</a:t>
                </a:r>
              </a:p>
              <a:p>
                <a:pPr marL="0" indent="0">
                  <a:buNone/>
                </a:pPr>
                <a:r>
                  <a:rPr lang="en-US" dirty="0"/>
                  <a:t>It means that, for any two elements in set S, </a:t>
                </a:r>
                <a:r>
                  <a:rPr lang="en-TW" dirty="0"/>
                  <a:t>x。</a:t>
                </a:r>
                <a:r>
                  <a:rPr lang="en-US" dirty="0"/>
                  <a:t>y gives one and only one result, and this result is still in S, then</a:t>
                </a:r>
                <a:r>
                  <a:rPr lang="en-TW" dirty="0"/>
                  <a:t>。</a:t>
                </a:r>
                <a:r>
                  <a:rPr lang="en-US" dirty="0"/>
                  <a:t>is a binary operation on set S. For example, addition, subtraction, multiplication are binary operations on set </a:t>
                </a:r>
                <a14:m>
                  <m:oMath xmlns:m="http://schemas.openxmlformats.org/officeDocument/2006/math">
                    <m:r>
                      <a:rPr lang="en-TW" i="1" dirty="0">
                        <a:latin typeface="Cambria Math" panose="02040503050406030204" pitchFamily="18" charset="0"/>
                        <a:ea typeface="Cambria Math" panose="02040503050406030204" pitchFamily="18" charset="0"/>
                      </a:rPr>
                      <m:t>ℤ</m:t>
                    </m:r>
                  </m:oMath>
                </a14:m>
                <a:r>
                  <a:rPr lang="en-TW" dirty="0"/>
                  <a:t>. However, division is not. Why? Since 5 / 2 = 2.5, and 2.5 is not an element of </a:t>
                </a:r>
                <a14:m>
                  <m:oMath xmlns:m="http://schemas.openxmlformats.org/officeDocument/2006/math">
                    <m:r>
                      <a:rPr lang="en-TW" i="1" dirty="0">
                        <a:latin typeface="Cambria Math" panose="02040503050406030204" pitchFamily="18" charset="0"/>
                        <a:ea typeface="Cambria Math" panose="02040503050406030204" pitchFamily="18" charset="0"/>
                      </a:rPr>
                      <m:t>ℤ</m:t>
                    </m:r>
                  </m:oMath>
                </a14:m>
                <a:r>
                  <a:rPr lang="en-TW" dirty="0"/>
                  <a:t>. Also, 5 / 0 doesn’t exist.</a:t>
                </a:r>
              </a:p>
              <a:p>
                <a:pPr marL="0" indent="0">
                  <a:buNone/>
                </a:pPr>
                <a:r>
                  <a:rPr lang="en-TW" dirty="0"/>
                  <a:t>Using the same principle, we know that </a:t>
                </a:r>
                <a:r>
                  <a:rPr lang="en-US" dirty="0"/>
                  <a:t>addition is a binary operation of </a:t>
                </a:r>
                <a14:m>
                  <m:oMath xmlns:m="http://schemas.openxmlformats.org/officeDocument/2006/math">
                    <m:r>
                      <a:rPr lang="en-TW" i="1" dirty="0">
                        <a:latin typeface="Cambria Math" panose="02040503050406030204" pitchFamily="18" charset="0"/>
                        <a:ea typeface="Cambria Math" panose="02040503050406030204" pitchFamily="18" charset="0"/>
                      </a:rPr>
                      <m:t>ℕ</m:t>
                    </m:r>
                  </m:oMath>
                </a14:m>
                <a:r>
                  <a:rPr lang="en-TW" dirty="0"/>
                  <a:t>, but subtraction is not.</a:t>
                </a:r>
              </a:p>
            </p:txBody>
          </p:sp>
        </mc:Choice>
        <mc:Fallback xmlns="">
          <p:sp>
            <p:nvSpPr>
              <p:cNvPr id="3" name="Content Placeholder 2">
                <a:extLst>
                  <a:ext uri="{FF2B5EF4-FFF2-40B4-BE49-F238E27FC236}">
                    <a16:creationId xmlns:a16="http://schemas.microsoft.com/office/drawing/2014/main" id="{77052316-8F2C-1549-A4E5-DAEEE2E111D9}"/>
                  </a:ext>
                </a:extLst>
              </p:cNvPr>
              <p:cNvSpPr>
                <a:spLocks noGrp="1" noRot="1" noChangeAspect="1" noMove="1" noResize="1" noEditPoints="1" noAdjustHandles="1" noChangeArrowheads="1" noChangeShapeType="1" noTextEdit="1"/>
              </p:cNvSpPr>
              <p:nvPr>
                <p:ph idx="1"/>
              </p:nvPr>
            </p:nvSpPr>
            <p:spPr>
              <a:blipFill>
                <a:blip r:embed="rId2"/>
                <a:stretch>
                  <a:fillRect l="-1217" t="-2521" r="-133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72776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845A-099C-6E4C-94EE-B6C9ABB1272F}"/>
              </a:ext>
            </a:extLst>
          </p:cNvPr>
          <p:cNvSpPr>
            <a:spLocks noGrp="1"/>
          </p:cNvSpPr>
          <p:nvPr>
            <p:ph type="title"/>
          </p:nvPr>
        </p:nvSpPr>
        <p:spPr/>
        <p:txBody>
          <a:bodyPr/>
          <a:lstStyle/>
          <a:p>
            <a:r>
              <a:rPr lang="en-TW" dirty="0"/>
              <a:t>Binary and Unary Operations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2576AC-0791-5344-875E-53E9553B62E2}"/>
                  </a:ext>
                </a:extLst>
              </p:cNvPr>
              <p:cNvSpPr>
                <a:spLocks noGrp="1"/>
              </p:cNvSpPr>
              <p:nvPr>
                <p:ph idx="1"/>
              </p:nvPr>
            </p:nvSpPr>
            <p:spPr>
              <a:xfrm>
                <a:off x="838200" y="1825625"/>
                <a:ext cx="10515600" cy="4667250"/>
              </a:xfrm>
            </p:spPr>
            <p:txBody>
              <a:bodyPr>
                <a:normAutofit/>
              </a:bodyPr>
              <a:lstStyle/>
              <a:p>
                <a:pPr marL="0" indent="0">
                  <a:buNone/>
                </a:pPr>
                <a:r>
                  <a:rPr lang="en-TW" dirty="0"/>
                  <a:t>If the value of x。</a:t>
                </a:r>
                <a:r>
                  <a:rPr lang="en-US" dirty="0"/>
                  <a:t>y always exists and is unique, then we said that</a:t>
                </a:r>
                <a:r>
                  <a:rPr lang="en-TW" dirty="0"/>
                  <a:t>。</a:t>
                </a:r>
                <a:r>
                  <a:rPr lang="en-US" dirty="0"/>
                  <a:t>is well-defined on set S. If </a:t>
                </a:r>
                <a:r>
                  <a:rPr lang="en-TW" dirty="0"/>
                  <a:t>the value of x。</a:t>
                </a:r>
                <a:r>
                  <a:rPr lang="en-US" dirty="0"/>
                  <a:t>y is always an element of S, then we said</a:t>
                </a:r>
                <a:r>
                  <a:rPr lang="en-TW" dirty="0"/>
                  <a:t> the set S is closed under operation。; 。</a:t>
                </a:r>
                <a:r>
                  <a:rPr lang="en-US" dirty="0"/>
                  <a:t>is well-defined doesn’t means </a:t>
                </a:r>
                <a:r>
                  <a:rPr lang="en-TW" dirty="0"/>
                  <a:t>S is closed under。, also, S is closed under。</a:t>
                </a:r>
                <a:r>
                  <a:rPr lang="en-US" dirty="0"/>
                  <a:t>doesn’t mean</a:t>
                </a:r>
                <a:r>
                  <a:rPr lang="en-TW" dirty="0"/>
                  <a:t>。</a:t>
                </a:r>
                <a:r>
                  <a:rPr lang="en-US" dirty="0"/>
                  <a:t>is well-defined.</a:t>
                </a:r>
              </a:p>
              <a:p>
                <a:pPr marL="0" indent="0">
                  <a:buNone/>
                </a:pPr>
                <a:r>
                  <a:rPr lang="en-US" dirty="0"/>
                  <a:t>For example, we defined </a:t>
                </a:r>
                <a:r>
                  <a:rPr lang="en-TW" dirty="0"/>
                  <a:t>x。</a:t>
                </a:r>
                <a:r>
                  <a:rPr lang="en-US" dirty="0"/>
                  <a:t>y on set </a:t>
                </a:r>
                <a14:m>
                  <m:oMath xmlns:m="http://schemas.openxmlformats.org/officeDocument/2006/math">
                    <m:r>
                      <a:rPr lang="en-TW" i="1" dirty="0">
                        <a:latin typeface="Cambria Math" panose="02040503050406030204" pitchFamily="18" charset="0"/>
                        <a:ea typeface="Cambria Math" panose="02040503050406030204" pitchFamily="18" charset="0"/>
                      </a:rPr>
                      <m:t>ℕ</m:t>
                    </m:r>
                  </m:oMath>
                </a14:m>
                <a:r>
                  <a:rPr lang="en-TW" dirty="0"/>
                  <a:t> by:</a:t>
                </a:r>
              </a:p>
              <a:p>
                <a:pPr marL="0" indent="0" algn="ctr">
                  <a:buNone/>
                </a:pPr>
                <a:r>
                  <a:rPr lang="en-TW" dirty="0"/>
                  <a:t>x。</a:t>
                </a:r>
                <a:r>
                  <a:rPr lang="en-US" dirty="0"/>
                  <a:t>y = 10 if x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TW" dirty="0"/>
                  <a:t> 10, x。</a:t>
                </a:r>
                <a:r>
                  <a:rPr lang="en-US" dirty="0"/>
                  <a:t>y = 0 if x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TW" dirty="0"/>
                  <a:t> 10</a:t>
                </a:r>
              </a:p>
              <a:p>
                <a:pPr marL="0" indent="0">
                  <a:buNone/>
                </a:pPr>
                <a:r>
                  <a:rPr lang="en-US" dirty="0"/>
                  <a:t>T</a:t>
                </a:r>
                <a:r>
                  <a:rPr lang="en-TW" dirty="0"/>
                  <a:t>hen, 。</a:t>
                </a:r>
                <a:r>
                  <a:rPr lang="en-US" dirty="0"/>
                  <a:t>Is</a:t>
                </a:r>
                <a:r>
                  <a:rPr lang="zh-TW" altLang="en-US" dirty="0"/>
                  <a:t> </a:t>
                </a:r>
                <a:r>
                  <a:rPr lang="en-US" altLang="zh-TW" dirty="0"/>
                  <a:t>closed under </a:t>
                </a:r>
                <a14:m>
                  <m:oMath xmlns:m="http://schemas.openxmlformats.org/officeDocument/2006/math">
                    <m:r>
                      <a:rPr lang="en-TW" altLang="zh-TW" i="1" dirty="0" smtClean="0">
                        <a:latin typeface="Cambria Math" panose="02040503050406030204" pitchFamily="18" charset="0"/>
                        <a:ea typeface="Cambria Math" panose="02040503050406030204" pitchFamily="18" charset="0"/>
                      </a:rPr>
                      <m:t>ℕ</m:t>
                    </m:r>
                  </m:oMath>
                </a14:m>
                <a:r>
                  <a:rPr lang="en-US" altLang="zh-TW" dirty="0"/>
                  <a:t> but</a:t>
                </a:r>
                <a:r>
                  <a:rPr lang="en-US" dirty="0"/>
                  <a:t> not well-defined; therefore,</a:t>
                </a:r>
                <a:r>
                  <a:rPr lang="en-TW" dirty="0"/>
                  <a:t>。</a:t>
                </a:r>
                <a:r>
                  <a:rPr lang="en-US" dirty="0"/>
                  <a:t>is not a binary operation on set </a:t>
                </a:r>
                <a14:m>
                  <m:oMath xmlns:m="http://schemas.openxmlformats.org/officeDocument/2006/math">
                    <m:r>
                      <a:rPr lang="en-TW" i="1" dirty="0">
                        <a:latin typeface="Cambria Math" panose="02040503050406030204" pitchFamily="18" charset="0"/>
                        <a:ea typeface="Cambria Math" panose="02040503050406030204" pitchFamily="18" charset="0"/>
                      </a:rPr>
                      <m:t>ℕ</m:t>
                    </m:r>
                  </m:oMath>
                </a14:m>
                <a:r>
                  <a:rPr lang="en-TW" dirty="0"/>
                  <a:t>.</a:t>
                </a:r>
              </a:p>
              <a:p>
                <a:pPr marL="0" indent="0">
                  <a:buNone/>
                </a:pPr>
                <a:r>
                  <a:rPr lang="en-TW" sz="2200" dirty="0"/>
                  <a:t>*. More idea of closed under opertaions and other related topics will be taught in number theory and cryptography. Here is just an introduction to this concept.</a:t>
                </a:r>
              </a:p>
            </p:txBody>
          </p:sp>
        </mc:Choice>
        <mc:Fallback xmlns="">
          <p:sp>
            <p:nvSpPr>
              <p:cNvPr id="3" name="Content Placeholder 2">
                <a:extLst>
                  <a:ext uri="{FF2B5EF4-FFF2-40B4-BE49-F238E27FC236}">
                    <a16:creationId xmlns:a16="http://schemas.microsoft.com/office/drawing/2014/main" id="{CB2576AC-0791-5344-875E-53E9553B62E2}"/>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217" t="-2350" b="-248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63552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413D0-9C7B-4A49-B0DB-5ECDEEF4C626}"/>
              </a:ext>
            </a:extLst>
          </p:cNvPr>
          <p:cNvSpPr>
            <a:spLocks noGrp="1"/>
          </p:cNvSpPr>
          <p:nvPr>
            <p:ph type="title"/>
          </p:nvPr>
        </p:nvSpPr>
        <p:spPr/>
        <p:txBody>
          <a:bodyPr/>
          <a:lstStyle/>
          <a:p>
            <a:r>
              <a:rPr lang="en-TW" dirty="0"/>
              <a:t>Binary and Unary Operations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E0C515-A52F-4A42-8685-A70CF743EFAA}"/>
                  </a:ext>
                </a:extLst>
              </p:cNvPr>
              <p:cNvSpPr>
                <a:spLocks noGrp="1"/>
              </p:cNvSpPr>
              <p:nvPr>
                <p:ph idx="1"/>
              </p:nvPr>
            </p:nvSpPr>
            <p:spPr/>
            <p:txBody>
              <a:bodyPr/>
              <a:lstStyle/>
              <a:p>
                <a:pPr marL="0" indent="0">
                  <a:buNone/>
                </a:pPr>
                <a:r>
                  <a:rPr lang="en-TW" dirty="0"/>
                  <a:t>Unary operation has the same concept as binary operation. For # to be a unary operation on set S, # must be well-defined, and for all elements x in S, #x must belong to set S as well. (S is closed under #.)</a:t>
                </a:r>
              </a:p>
              <a:p>
                <a:pPr marL="0" indent="0">
                  <a:buNone/>
                </a:pPr>
                <a:r>
                  <a:rPr lang="en-TW" dirty="0"/>
                  <a:t>For example, if we define #x = -x, then # is </a:t>
                </a:r>
                <a:r>
                  <a:rPr lang="en-US" dirty="0"/>
                  <a:t>a</a:t>
                </a:r>
                <a:r>
                  <a:rPr lang="en-TW" dirty="0"/>
                  <a:t> unary operation of set </a:t>
                </a:r>
                <a14:m>
                  <m:oMath xmlns:m="http://schemas.openxmlformats.org/officeDocument/2006/math">
                    <m:r>
                      <a:rPr lang="en-TW" i="1" dirty="0">
                        <a:latin typeface="Cambria Math" panose="02040503050406030204" pitchFamily="18" charset="0"/>
                        <a:ea typeface="Cambria Math" panose="02040503050406030204" pitchFamily="18" charset="0"/>
                      </a:rPr>
                      <m:t>ℤ</m:t>
                    </m:r>
                  </m:oMath>
                </a14:m>
                <a:r>
                  <a:rPr lang="en-TW" dirty="0"/>
                  <a:t>, but not </a:t>
                </a:r>
                <a14:m>
                  <m:oMath xmlns:m="http://schemas.openxmlformats.org/officeDocument/2006/math">
                    <m:r>
                      <a:rPr lang="en-TW" i="1" dirty="0">
                        <a:latin typeface="Cambria Math" panose="02040503050406030204" pitchFamily="18" charset="0"/>
                        <a:ea typeface="Cambria Math" panose="02040503050406030204" pitchFamily="18" charset="0"/>
                      </a:rPr>
                      <m:t>ℕ</m:t>
                    </m:r>
                  </m:oMath>
                </a14:m>
                <a:r>
                  <a:rPr lang="en-TW" dirty="0"/>
                  <a:t>.</a:t>
                </a:r>
              </a:p>
            </p:txBody>
          </p:sp>
        </mc:Choice>
        <mc:Fallback xmlns="">
          <p:sp>
            <p:nvSpPr>
              <p:cNvPr id="3" name="Content Placeholder 2">
                <a:extLst>
                  <a:ext uri="{FF2B5EF4-FFF2-40B4-BE49-F238E27FC236}">
                    <a16:creationId xmlns:a16="http://schemas.microsoft.com/office/drawing/2014/main" id="{67E0C515-A52F-4A42-8685-A70CF743EFAA}"/>
                  </a:ext>
                </a:extLst>
              </p:cNvPr>
              <p:cNvSpPr>
                <a:spLocks noGrp="1" noRot="1" noChangeAspect="1" noMove="1" noResize="1" noEditPoints="1" noAdjustHandles="1" noChangeArrowheads="1" noChangeShapeType="1" noTextEdit="1"/>
              </p:cNvSpPr>
              <p:nvPr>
                <p:ph idx="1"/>
              </p:nvPr>
            </p:nvSpPr>
            <p:spPr>
              <a:blipFill>
                <a:blip r:embed="rId2"/>
                <a:stretch>
                  <a:fillRect l="-1217" t="-2241" r="-162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06527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0445B-7B7A-DD44-8CDD-F08DD51651D2}"/>
              </a:ext>
            </a:extLst>
          </p:cNvPr>
          <p:cNvSpPr>
            <a:spLocks noGrp="1"/>
          </p:cNvSpPr>
          <p:nvPr>
            <p:ph type="title"/>
          </p:nvPr>
        </p:nvSpPr>
        <p:spPr/>
        <p:txBody>
          <a:bodyPr/>
          <a:lstStyle/>
          <a:p>
            <a:r>
              <a:rPr lang="en-TW" dirty="0"/>
              <a:t>Binary and Unary Operations on Sets</a:t>
            </a:r>
          </a:p>
        </p:txBody>
      </p:sp>
      <p:sp>
        <p:nvSpPr>
          <p:cNvPr id="3" name="Content Placeholder 2">
            <a:extLst>
              <a:ext uri="{FF2B5EF4-FFF2-40B4-BE49-F238E27FC236}">
                <a16:creationId xmlns:a16="http://schemas.microsoft.com/office/drawing/2014/main" id="{4BF269A5-4FF4-014F-86EA-D539ED2429F1}"/>
              </a:ext>
            </a:extLst>
          </p:cNvPr>
          <p:cNvSpPr>
            <a:spLocks noGrp="1"/>
          </p:cNvSpPr>
          <p:nvPr>
            <p:ph idx="1"/>
          </p:nvPr>
        </p:nvSpPr>
        <p:spPr/>
        <p:txBody>
          <a:bodyPr/>
          <a:lstStyle/>
          <a:p>
            <a:pPr marL="0" indent="0">
              <a:buNone/>
            </a:pPr>
            <a:r>
              <a:rPr lang="en-TW" dirty="0"/>
              <a:t>The binary and unary operations we have learned so far are all on numbers. </a:t>
            </a:r>
            <a:r>
              <a:rPr lang="en-US" dirty="0"/>
              <a:t>Let’s expand this idea from numbers to sets.</a:t>
            </a:r>
          </a:p>
          <a:p>
            <a:pPr marL="0" indent="0">
              <a:buNone/>
            </a:pPr>
            <a:r>
              <a:rPr lang="en-US" dirty="0"/>
              <a:t>Given a set S, we can define binary and unary operations on the powerset P(S). The following is a list of binary and unary operations we will learn:</a:t>
            </a:r>
          </a:p>
          <a:p>
            <a:pPr marL="514350" indent="-514350">
              <a:buAutoNum type="arabicPeriod"/>
            </a:pPr>
            <a:r>
              <a:rPr lang="en-US" dirty="0"/>
              <a:t>Union and Intersection (binary)</a:t>
            </a:r>
          </a:p>
          <a:p>
            <a:pPr marL="514350" indent="-514350">
              <a:buAutoNum type="arabicPeriod"/>
            </a:pPr>
            <a:r>
              <a:rPr lang="en-US" dirty="0"/>
              <a:t>Complement (unary)</a:t>
            </a:r>
          </a:p>
          <a:p>
            <a:pPr marL="514350" indent="-514350">
              <a:buAutoNum type="arabicPeriod"/>
            </a:pPr>
            <a:r>
              <a:rPr lang="en-US" dirty="0"/>
              <a:t>Difference (binary)</a:t>
            </a:r>
            <a:endParaRPr lang="en-TW" dirty="0"/>
          </a:p>
        </p:txBody>
      </p:sp>
    </p:spTree>
    <p:extLst>
      <p:ext uri="{BB962C8B-B14F-4D97-AF65-F5344CB8AC3E}">
        <p14:creationId xmlns:p14="http://schemas.microsoft.com/office/powerpoint/2010/main" val="2620915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1F1B-A209-BF4D-BB9F-2E46ACFF7C3A}"/>
              </a:ext>
            </a:extLst>
          </p:cNvPr>
          <p:cNvSpPr>
            <a:spLocks noGrp="1"/>
          </p:cNvSpPr>
          <p:nvPr>
            <p:ph type="title"/>
          </p:nvPr>
        </p:nvSpPr>
        <p:spPr/>
        <p:txBody>
          <a:bodyPr/>
          <a:lstStyle/>
          <a:p>
            <a:r>
              <a:rPr lang="en-US" dirty="0"/>
              <a:t>Union and Intersection</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C740E9-4513-A140-9A3A-22BE88D6B500}"/>
                  </a:ext>
                </a:extLst>
              </p:cNvPr>
              <p:cNvSpPr>
                <a:spLocks noGrp="1"/>
              </p:cNvSpPr>
              <p:nvPr>
                <p:ph idx="1"/>
              </p:nvPr>
            </p:nvSpPr>
            <p:spPr/>
            <p:txBody>
              <a:bodyPr/>
              <a:lstStyle/>
              <a:p>
                <a:pPr marL="0" indent="0">
                  <a:buNone/>
                </a:pPr>
                <a:r>
                  <a:rPr lang="en-TW" dirty="0"/>
                  <a:t>Supposed that A, B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P(S), then:</a:t>
                </a:r>
              </a:p>
              <a:p>
                <a:pPr marL="514350" indent="-514350">
                  <a:buAutoNum type="arabicPeriod"/>
                </a:pPr>
                <a:r>
                  <a:rPr lang="en-TW" dirty="0"/>
                  <a:t>The union of A and B means {x | x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A or x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B}. The union of A, B is denoted as A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B.</a:t>
                </a:r>
              </a:p>
              <a:p>
                <a:pPr marL="514350" indent="-514350">
                  <a:buAutoNum type="arabicPeriod"/>
                </a:pPr>
                <a:r>
                  <a:rPr lang="en-US" dirty="0"/>
                  <a:t>T</a:t>
                </a:r>
                <a:r>
                  <a:rPr lang="en-TW" dirty="0"/>
                  <a:t>he intersection of A and b means {x | x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A and x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B}. The intersection of A, B is denoted as A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B.</a:t>
                </a:r>
              </a:p>
              <a:p>
                <a:pPr marL="0" indent="0">
                  <a:buNone/>
                </a:pPr>
                <a:endParaRPr lang="en-TW" dirty="0"/>
              </a:p>
              <a:p>
                <a:pPr marL="0" indent="0">
                  <a:buNone/>
                </a:pPr>
                <a:r>
                  <a:rPr lang="en-TW" dirty="0"/>
                  <a:t>To visualize the idea of union and intersection,</a:t>
                </a:r>
                <a:br>
                  <a:rPr lang="en-TW" dirty="0"/>
                </a:br>
                <a:r>
                  <a:rPr lang="en-US" dirty="0"/>
                  <a:t>we could use Venn Diagram.</a:t>
                </a:r>
                <a:endParaRPr lang="en-TW" dirty="0"/>
              </a:p>
            </p:txBody>
          </p:sp>
        </mc:Choice>
        <mc:Fallback xmlns="">
          <p:sp>
            <p:nvSpPr>
              <p:cNvPr id="3" name="Content Placeholder 2">
                <a:extLst>
                  <a:ext uri="{FF2B5EF4-FFF2-40B4-BE49-F238E27FC236}">
                    <a16:creationId xmlns:a16="http://schemas.microsoft.com/office/drawing/2014/main" id="{C7C740E9-4513-A140-9A3A-22BE88D6B500}"/>
                  </a:ext>
                </a:extLst>
              </p:cNvPr>
              <p:cNvSpPr>
                <a:spLocks noGrp="1" noRot="1" noChangeAspect="1" noMove="1" noResize="1" noEditPoints="1" noAdjustHandles="1" noChangeArrowheads="1" noChangeShapeType="1" noTextEdit="1"/>
              </p:cNvSpPr>
              <p:nvPr>
                <p:ph idx="1"/>
              </p:nvPr>
            </p:nvSpPr>
            <p:spPr>
              <a:blipFill>
                <a:blip r:embed="rId2"/>
                <a:stretch>
                  <a:fillRect l="-1206" t="-2326" r="-1086"/>
                </a:stretch>
              </a:blipFill>
            </p:spPr>
            <p:txBody>
              <a:bodyPr/>
              <a:lstStyle/>
              <a:p>
                <a:r>
                  <a:rPr lang="en-TW">
                    <a:noFill/>
                  </a:rPr>
                  <a:t> </a:t>
                </a:r>
              </a:p>
            </p:txBody>
          </p:sp>
        </mc:Fallback>
      </mc:AlternateContent>
      <p:pic>
        <p:nvPicPr>
          <p:cNvPr id="6" name="Graphic 5">
            <a:extLst>
              <a:ext uri="{FF2B5EF4-FFF2-40B4-BE49-F238E27FC236}">
                <a16:creationId xmlns:a16="http://schemas.microsoft.com/office/drawing/2014/main" id="{4331AC4E-26D7-CA44-A678-B8A2292A86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2438" y="4001294"/>
            <a:ext cx="3771900" cy="2539061"/>
          </a:xfrm>
          <a:prstGeom prst="rect">
            <a:avLst/>
          </a:prstGeom>
        </p:spPr>
      </p:pic>
    </p:spTree>
    <p:extLst>
      <p:ext uri="{BB962C8B-B14F-4D97-AF65-F5344CB8AC3E}">
        <p14:creationId xmlns:p14="http://schemas.microsoft.com/office/powerpoint/2010/main" val="3924453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82EB2-591E-F643-9E08-3D48E2607BDC}"/>
              </a:ext>
            </a:extLst>
          </p:cNvPr>
          <p:cNvSpPr>
            <a:spLocks noGrp="1"/>
          </p:cNvSpPr>
          <p:nvPr>
            <p:ph type="title"/>
          </p:nvPr>
        </p:nvSpPr>
        <p:spPr/>
        <p:txBody>
          <a:bodyPr/>
          <a:lstStyle/>
          <a:p>
            <a:r>
              <a:rPr lang="en-TW" dirty="0"/>
              <a:t>Complement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1F012C-C899-BC43-B188-4FCCF64563C0}"/>
                  </a:ext>
                </a:extLst>
              </p:cNvPr>
              <p:cNvSpPr>
                <a:spLocks noGrp="1"/>
              </p:cNvSpPr>
              <p:nvPr>
                <p:ph idx="1"/>
              </p:nvPr>
            </p:nvSpPr>
            <p:spPr/>
            <p:txBody>
              <a:bodyPr/>
              <a:lstStyle/>
              <a:p>
                <a:pPr marL="0" indent="0">
                  <a:buNone/>
                </a:pPr>
                <a:r>
                  <a:rPr lang="en-TW" dirty="0"/>
                  <a:t>Unlike union and intersection, complement is unary operation on sets. Supposed that A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P(S), then the complement of A is denoted as A’, and A’ = {x | x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S and x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A}.</a:t>
                </a:r>
              </a:p>
              <a:p>
                <a:pPr marL="0" indent="0">
                  <a:buNone/>
                </a:pPr>
                <a:r>
                  <a:rPr lang="en-US" dirty="0"/>
                  <a:t>A</a:t>
                </a:r>
                <a:r>
                  <a:rPr lang="en-TW" dirty="0"/>
                  <a:t>’ is named the complement of A, since the union of A and A’ will be the set S. Therefore, A and A’ complete the set S.</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FB1F012C-C899-BC43-B188-4FCCF64563C0}"/>
                  </a:ext>
                </a:extLst>
              </p:cNvPr>
              <p:cNvSpPr>
                <a:spLocks noGrp="1" noRot="1" noChangeAspect="1" noMove="1" noResize="1" noEditPoints="1" noAdjustHandles="1" noChangeArrowheads="1" noChangeShapeType="1" noTextEdit="1"/>
              </p:cNvSpPr>
              <p:nvPr>
                <p:ph idx="1"/>
              </p:nvPr>
            </p:nvSpPr>
            <p:spPr>
              <a:blipFill>
                <a:blip r:embed="rId2"/>
                <a:stretch>
                  <a:fillRect l="-1206" t="-2326" r="-121"/>
                </a:stretch>
              </a:blipFill>
            </p:spPr>
            <p:txBody>
              <a:bodyPr/>
              <a:lstStyle/>
              <a:p>
                <a:r>
                  <a:rPr lang="en-TW">
                    <a:noFill/>
                  </a:rPr>
                  <a:t> </a:t>
                </a:r>
              </a:p>
            </p:txBody>
          </p:sp>
        </mc:Fallback>
      </mc:AlternateContent>
      <p:pic>
        <p:nvPicPr>
          <p:cNvPr id="6" name="Graphic 5">
            <a:extLst>
              <a:ext uri="{FF2B5EF4-FFF2-40B4-BE49-F238E27FC236}">
                <a16:creationId xmlns:a16="http://schemas.microsoft.com/office/drawing/2014/main" id="{55140CF1-ABE3-DA48-BBF5-937B37957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1312" y="4114975"/>
            <a:ext cx="3532488" cy="2377900"/>
          </a:xfrm>
          <a:prstGeom prst="rect">
            <a:avLst/>
          </a:prstGeom>
        </p:spPr>
      </p:pic>
    </p:spTree>
    <p:extLst>
      <p:ext uri="{BB962C8B-B14F-4D97-AF65-F5344CB8AC3E}">
        <p14:creationId xmlns:p14="http://schemas.microsoft.com/office/powerpoint/2010/main" val="2830311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21FF-FA8E-0D4C-ADD1-98E334636FD8}"/>
              </a:ext>
            </a:extLst>
          </p:cNvPr>
          <p:cNvSpPr>
            <a:spLocks noGrp="1"/>
          </p:cNvSpPr>
          <p:nvPr>
            <p:ph type="title"/>
          </p:nvPr>
        </p:nvSpPr>
        <p:spPr/>
        <p:txBody>
          <a:bodyPr/>
          <a:lstStyle/>
          <a:p>
            <a:r>
              <a:rPr lang="en-TW" dirty="0"/>
              <a:t>Difference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465139-BB7B-B242-8D7B-2DD005E85901}"/>
                  </a:ext>
                </a:extLst>
              </p:cNvPr>
              <p:cNvSpPr>
                <a:spLocks noGrp="1"/>
              </p:cNvSpPr>
              <p:nvPr>
                <p:ph idx="1"/>
              </p:nvPr>
            </p:nvSpPr>
            <p:spPr/>
            <p:txBody>
              <a:bodyPr/>
              <a:lstStyle/>
              <a:p>
                <a:pPr marL="0" indent="0">
                  <a:buNone/>
                </a:pPr>
                <a:r>
                  <a:rPr lang="en-TW" dirty="0"/>
                  <a:t>Supposed that A, B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P(S), then:</a:t>
                </a:r>
              </a:p>
              <a:p>
                <a:pPr marL="514350" indent="-514350">
                  <a:buAutoNum type="arabicPeriod"/>
                </a:pPr>
                <a:r>
                  <a:rPr lang="en-TW" dirty="0"/>
                  <a:t>The difference of A and B means {x | x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A </a:t>
                </a:r>
                <a:r>
                  <a:rPr lang="en-US" dirty="0"/>
                  <a:t>and</a:t>
                </a:r>
                <a:r>
                  <a:rPr lang="en-TW" dirty="0"/>
                  <a:t> x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B’}, and is denoted as A – B. (A – B means A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B’, and we can interpret A – B as A minus the set B part.)</a:t>
                </a:r>
              </a:p>
              <a:p>
                <a:pPr marL="514350" indent="-514350">
                  <a:buFont typeface="Arial" panose="020B0604020202020204" pitchFamily="34" charset="0"/>
                  <a:buAutoNum type="arabicPeriod"/>
                </a:pPr>
                <a:r>
                  <a:rPr lang="en-TW" dirty="0"/>
                  <a:t>The difference of B and A means {x | x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B </a:t>
                </a:r>
                <a:r>
                  <a:rPr lang="en-US" dirty="0"/>
                  <a:t>and</a:t>
                </a:r>
                <a:r>
                  <a:rPr lang="en-TW" dirty="0"/>
                  <a:t> x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A’</a:t>
                </a:r>
                <a:r>
                  <a:rPr lang="en-US" dirty="0"/>
                  <a:t>} and</a:t>
                </a:r>
                <a:r>
                  <a:rPr lang="en-TW" dirty="0"/>
                  <a:t> is denoted as B – A. (B – A means B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A’, and we can interpret B – A as B minus the set A part.)</a:t>
                </a:r>
              </a:p>
              <a:p>
                <a:pPr marL="514350" indent="-514350">
                  <a:buAutoNum type="arabicPeriod"/>
                </a:pPr>
                <a:endParaRPr lang="en-TW" dirty="0"/>
              </a:p>
            </p:txBody>
          </p:sp>
        </mc:Choice>
        <mc:Fallback xmlns="">
          <p:sp>
            <p:nvSpPr>
              <p:cNvPr id="3" name="Content Placeholder 2">
                <a:extLst>
                  <a:ext uri="{FF2B5EF4-FFF2-40B4-BE49-F238E27FC236}">
                    <a16:creationId xmlns:a16="http://schemas.microsoft.com/office/drawing/2014/main" id="{86465139-BB7B-B242-8D7B-2DD005E85901}"/>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zh-TW" altLang="en-US">
                    <a:noFill/>
                  </a:rPr>
                  <a:t> </a:t>
                </a:r>
              </a:p>
            </p:txBody>
          </p:sp>
        </mc:Fallback>
      </mc:AlternateContent>
      <p:pic>
        <p:nvPicPr>
          <p:cNvPr id="4" name="Graphic 3">
            <a:extLst>
              <a:ext uri="{FF2B5EF4-FFF2-40B4-BE49-F238E27FC236}">
                <a16:creationId xmlns:a16="http://schemas.microsoft.com/office/drawing/2014/main" id="{2BBFB31B-DAAE-5748-850E-D0EDAEFD4A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4795" y="4498901"/>
            <a:ext cx="2962146" cy="1993974"/>
          </a:xfrm>
          <a:prstGeom prst="rect">
            <a:avLst/>
          </a:prstGeom>
        </p:spPr>
      </p:pic>
    </p:spTree>
    <p:extLst>
      <p:ext uri="{BB962C8B-B14F-4D97-AF65-F5344CB8AC3E}">
        <p14:creationId xmlns:p14="http://schemas.microsoft.com/office/powerpoint/2010/main" val="2245777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6250-5A4C-6C49-B588-55C7DDD2BC50}"/>
              </a:ext>
            </a:extLst>
          </p:cNvPr>
          <p:cNvSpPr>
            <a:spLocks noGrp="1"/>
          </p:cNvSpPr>
          <p:nvPr>
            <p:ph type="title"/>
          </p:nvPr>
        </p:nvSpPr>
        <p:spPr/>
        <p:txBody>
          <a:bodyPr/>
          <a:lstStyle/>
          <a:p>
            <a:r>
              <a:rPr lang="en-TW" dirty="0"/>
              <a:t>Example 4-1-2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EEC0EF-64B4-3744-925D-80DAF5CC2963}"/>
                  </a:ext>
                </a:extLst>
              </p:cNvPr>
              <p:cNvSpPr>
                <a:spLocks noGrp="1"/>
              </p:cNvSpPr>
              <p:nvPr>
                <p:ph idx="1"/>
              </p:nvPr>
            </p:nvSpPr>
            <p:spPr/>
            <p:txBody>
              <a:bodyPr/>
              <a:lstStyle/>
              <a:p>
                <a:pPr marL="0" indent="0" algn="ctr">
                  <a:buNone/>
                </a:pPr>
                <a:r>
                  <a:rPr lang="en-US" altLang="zh-TW" dirty="0"/>
                  <a:t>A  = {1, 3, 7}</a:t>
                </a:r>
              </a:p>
              <a:p>
                <a:pPr marL="0" indent="0" algn="ctr">
                  <a:buNone/>
                </a:pPr>
                <a:r>
                  <a:rPr lang="en-US" altLang="zh-TW" dirty="0"/>
                  <a:t>B = {1, 5, 7, 9}</a:t>
                </a:r>
              </a:p>
              <a:p>
                <a:pPr marL="0" indent="0" algn="ctr">
                  <a:buNone/>
                </a:pPr>
                <a:r>
                  <a:rPr lang="en-US" altLang="zh-TW" dirty="0"/>
                  <a:t>S = {1, 2, 3, 4, 5, 6, 7, 8, 9}</a:t>
                </a:r>
              </a:p>
              <a:p>
                <a:pPr marL="0" indent="0">
                  <a:buNone/>
                </a:pPr>
                <a:r>
                  <a:rPr lang="en-US" altLang="zh-TW" dirty="0"/>
                  <a:t>First verify that A, B are both subsets of S; then, find A</a:t>
                </a:r>
                <a:r>
                  <a:rPr lang="en-US" altLang="zh-TW" dirty="0">
                    <a:ea typeface="Cambria Math" panose="02040503050406030204" pitchFamily="18" charset="0"/>
                  </a:rPr>
                  <a:t> </a:t>
                </a: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r>
                  <a:rPr lang="zh-TW" altLang="en-US" dirty="0"/>
                  <a:t> </a:t>
                </a:r>
                <a:r>
                  <a:rPr lang="en-US" altLang="zh-TW" dirty="0"/>
                  <a:t>B, A </a:t>
                </a: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r>
                  <a:rPr lang="zh-TW" altLang="en-US" dirty="0"/>
                  <a:t> </a:t>
                </a:r>
                <a:r>
                  <a:rPr lang="en-US" altLang="zh-TW" dirty="0"/>
                  <a:t>B, A’ </a:t>
                </a: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r>
                  <a:rPr lang="en-US" altLang="zh-TW" dirty="0"/>
                  <a:t> B, A’ </a:t>
                </a: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r>
                  <a:rPr lang="en-US" altLang="zh-TW" dirty="0"/>
                  <a:t> B’, A’ </a:t>
                </a: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r>
                  <a:rPr lang="en-US" altLang="zh-TW" dirty="0"/>
                  <a:t> B, A – B.</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40EEC0EF-64B4-3744-925D-80DAF5CC2963}"/>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00814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85F88-DFA9-324A-8F05-FDD8C01C59B3}"/>
              </a:ext>
            </a:extLst>
          </p:cNvPr>
          <p:cNvSpPr>
            <a:spLocks noGrp="1"/>
          </p:cNvSpPr>
          <p:nvPr>
            <p:ph type="title"/>
          </p:nvPr>
        </p:nvSpPr>
        <p:spPr/>
        <p:txBody>
          <a:bodyPr/>
          <a:lstStyle/>
          <a:p>
            <a:r>
              <a:rPr lang="en-TW" dirty="0"/>
              <a:t>Disjoint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F11EDD-2031-E147-9CE0-F1D1035C2942}"/>
                  </a:ext>
                </a:extLst>
              </p:cNvPr>
              <p:cNvSpPr>
                <a:spLocks noGrp="1"/>
              </p:cNvSpPr>
              <p:nvPr>
                <p:ph idx="1"/>
              </p:nvPr>
            </p:nvSpPr>
            <p:spPr/>
            <p:txBody>
              <a:bodyPr/>
              <a:lstStyle/>
              <a:p>
                <a:pPr marL="0" indent="0">
                  <a:buNone/>
                </a:pPr>
                <a:r>
                  <a:rPr lang="en-US" dirty="0"/>
                  <a:t>If</a:t>
                </a:r>
                <a:r>
                  <a:rPr lang="en-TW" dirty="0"/>
                  <a:t> two sets don’t overlap to each other, then they are said to be disjoint sets. If A and B are disjoint sets, then A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B = ∅. </a:t>
                </a:r>
              </a:p>
              <a:p>
                <a:pPr marL="0" indent="0">
                  <a:buNone/>
                </a:pPr>
                <a:r>
                  <a:rPr lang="en-TW" dirty="0"/>
                  <a:t>Also, for any set A and B (they don’t have to be disjoint set), A – B and B – A must be disjoint sets.</a:t>
                </a:r>
              </a:p>
            </p:txBody>
          </p:sp>
        </mc:Choice>
        <mc:Fallback xmlns="">
          <p:sp>
            <p:nvSpPr>
              <p:cNvPr id="3" name="Content Placeholder 2">
                <a:extLst>
                  <a:ext uri="{FF2B5EF4-FFF2-40B4-BE49-F238E27FC236}">
                    <a16:creationId xmlns:a16="http://schemas.microsoft.com/office/drawing/2014/main" id="{6DF11EDD-2031-E147-9CE0-F1D1035C2942}"/>
                  </a:ext>
                </a:extLst>
              </p:cNvPr>
              <p:cNvSpPr>
                <a:spLocks noGrp="1" noRot="1" noChangeAspect="1" noMove="1" noResize="1" noEditPoints="1" noAdjustHandles="1" noChangeArrowheads="1" noChangeShapeType="1" noTextEdit="1"/>
              </p:cNvSpPr>
              <p:nvPr>
                <p:ph idx="1"/>
              </p:nvPr>
            </p:nvSpPr>
            <p:spPr>
              <a:blipFill>
                <a:blip r:embed="rId2"/>
                <a:stretch>
                  <a:fillRect l="-1217" t="-2241" r="-986"/>
                </a:stretch>
              </a:blipFill>
            </p:spPr>
            <p:txBody>
              <a:bodyPr/>
              <a:lstStyle/>
              <a:p>
                <a:r>
                  <a:rPr lang="zh-TW" altLang="en-US">
                    <a:noFill/>
                  </a:rPr>
                  <a:t> </a:t>
                </a:r>
              </a:p>
            </p:txBody>
          </p:sp>
        </mc:Fallback>
      </mc:AlternateContent>
      <p:pic>
        <p:nvPicPr>
          <p:cNvPr id="5" name="Graphic 4">
            <a:extLst>
              <a:ext uri="{FF2B5EF4-FFF2-40B4-BE49-F238E27FC236}">
                <a16:creationId xmlns:a16="http://schemas.microsoft.com/office/drawing/2014/main" id="{249A03A4-6908-3E46-8364-092423B76B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9996" y="3920755"/>
            <a:ext cx="3739356" cy="2517154"/>
          </a:xfrm>
          <a:prstGeom prst="rect">
            <a:avLst/>
          </a:prstGeom>
        </p:spPr>
      </p:pic>
      <p:pic>
        <p:nvPicPr>
          <p:cNvPr id="7" name="Graphic 6">
            <a:extLst>
              <a:ext uri="{FF2B5EF4-FFF2-40B4-BE49-F238E27FC236}">
                <a16:creationId xmlns:a16="http://schemas.microsoft.com/office/drawing/2014/main" id="{3B22AF55-1A29-0D41-A928-3C259F0340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18457" y="3920755"/>
            <a:ext cx="3739356" cy="2517154"/>
          </a:xfrm>
          <a:prstGeom prst="rect">
            <a:avLst/>
          </a:prstGeom>
        </p:spPr>
      </p:pic>
    </p:spTree>
    <p:extLst>
      <p:ext uri="{BB962C8B-B14F-4D97-AF65-F5344CB8AC3E}">
        <p14:creationId xmlns:p14="http://schemas.microsoft.com/office/powerpoint/2010/main" val="3126863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FB29-2052-C94A-9787-55E013852CDD}"/>
              </a:ext>
            </a:extLst>
          </p:cNvPr>
          <p:cNvSpPr>
            <a:spLocks noGrp="1"/>
          </p:cNvSpPr>
          <p:nvPr>
            <p:ph type="title"/>
          </p:nvPr>
        </p:nvSpPr>
        <p:spPr/>
        <p:txBody>
          <a:bodyPr/>
          <a:lstStyle/>
          <a:p>
            <a:r>
              <a:rPr lang="en-TW" dirty="0"/>
              <a:t>Chapter </a:t>
            </a:r>
            <a:r>
              <a:rPr lang="en-US" dirty="0"/>
              <a:t>4</a:t>
            </a:r>
            <a:r>
              <a:rPr lang="en-TW" dirty="0"/>
              <a:t> Overview</a:t>
            </a:r>
          </a:p>
        </p:txBody>
      </p:sp>
      <p:sp>
        <p:nvSpPr>
          <p:cNvPr id="3" name="Content Placeholder 2">
            <a:extLst>
              <a:ext uri="{FF2B5EF4-FFF2-40B4-BE49-F238E27FC236}">
                <a16:creationId xmlns:a16="http://schemas.microsoft.com/office/drawing/2014/main" id="{76F1E36A-B8F5-1F47-AD2A-9B155775719A}"/>
              </a:ext>
            </a:extLst>
          </p:cNvPr>
          <p:cNvSpPr>
            <a:spLocks noGrp="1"/>
          </p:cNvSpPr>
          <p:nvPr>
            <p:ph idx="1"/>
          </p:nvPr>
        </p:nvSpPr>
        <p:spPr/>
        <p:txBody>
          <a:bodyPr/>
          <a:lstStyle/>
          <a:p>
            <a:pPr marL="0" indent="0">
              <a:buNone/>
            </a:pPr>
            <a:r>
              <a:rPr lang="en-US" dirty="0"/>
              <a:t>4-1 Introduction to Sets</a:t>
            </a:r>
          </a:p>
          <a:p>
            <a:pPr marL="0" indent="0">
              <a:buNone/>
            </a:pPr>
            <a:r>
              <a:rPr lang="en-US" dirty="0"/>
              <a:t>4-2 Counting</a:t>
            </a:r>
          </a:p>
          <a:p>
            <a:pPr marL="0" indent="0">
              <a:buNone/>
            </a:pPr>
            <a:r>
              <a:rPr lang="en-US" dirty="0"/>
              <a:t>4-3 Inclusive and Exclusive Principle</a:t>
            </a:r>
          </a:p>
          <a:p>
            <a:pPr marL="0" indent="0">
              <a:buNone/>
            </a:pPr>
            <a:r>
              <a:rPr lang="en-US" dirty="0"/>
              <a:t>4-4 Permutations and Combinations</a:t>
            </a:r>
          </a:p>
          <a:p>
            <a:pPr marL="0" indent="0">
              <a:buNone/>
            </a:pPr>
            <a:r>
              <a:rPr lang="en-US" dirty="0"/>
              <a:t>4-5 Binomial Theorem</a:t>
            </a:r>
          </a:p>
          <a:p>
            <a:pPr marL="0" indent="0">
              <a:buNone/>
            </a:pPr>
            <a:r>
              <a:rPr lang="en-US" dirty="0"/>
              <a:t>4-6 Probability</a:t>
            </a:r>
          </a:p>
          <a:p>
            <a:pPr marL="0" indent="0">
              <a:buNone/>
            </a:pPr>
            <a:endParaRPr lang="en-TW" dirty="0"/>
          </a:p>
        </p:txBody>
      </p:sp>
    </p:spTree>
    <p:extLst>
      <p:ext uri="{BB962C8B-B14F-4D97-AF65-F5344CB8AC3E}">
        <p14:creationId xmlns:p14="http://schemas.microsoft.com/office/powerpoint/2010/main" val="1220566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FE530-E62A-6645-90B5-E89F2EC89B58}"/>
              </a:ext>
            </a:extLst>
          </p:cNvPr>
          <p:cNvSpPr>
            <a:spLocks noGrp="1"/>
          </p:cNvSpPr>
          <p:nvPr>
            <p:ph type="title"/>
          </p:nvPr>
        </p:nvSpPr>
        <p:spPr/>
        <p:txBody>
          <a:bodyPr/>
          <a:lstStyle/>
          <a:p>
            <a:r>
              <a:rPr lang="en-TW" dirty="0"/>
              <a:t>Basic Set Identities</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36706343-74C3-B24B-8BFA-A8FAA2FEE915}"/>
                  </a:ext>
                </a:extLst>
              </p:cNvPr>
              <p:cNvGraphicFramePr>
                <a:graphicFrameLocks noGrp="1"/>
              </p:cNvGraphicFramePr>
              <p:nvPr>
                <p:ph idx="1"/>
                <p:extLst>
                  <p:ext uri="{D42A27DB-BD31-4B8C-83A1-F6EECF244321}">
                    <p14:modId xmlns:p14="http://schemas.microsoft.com/office/powerpoint/2010/main" val="179485104"/>
                  </p:ext>
                </p:extLst>
              </p:nvPr>
            </p:nvGraphicFramePr>
            <p:xfrm>
              <a:off x="838200" y="1825625"/>
              <a:ext cx="10515597" cy="4667250"/>
            </p:xfrm>
            <a:graphic>
              <a:graphicData uri="http://schemas.openxmlformats.org/drawingml/2006/table">
                <a:tbl>
                  <a:tblPr firstRow="1" bandRow="1">
                    <a:tableStyleId>{BDBED569-4797-4DF1-A0F4-6AAB3CD982D8}</a:tableStyleId>
                  </a:tblPr>
                  <a:tblGrid>
                    <a:gridCol w="3505199">
                      <a:extLst>
                        <a:ext uri="{9D8B030D-6E8A-4147-A177-3AD203B41FA5}">
                          <a16:colId xmlns:a16="http://schemas.microsoft.com/office/drawing/2014/main" val="2130289364"/>
                        </a:ext>
                      </a:extLst>
                    </a:gridCol>
                    <a:gridCol w="3505199">
                      <a:extLst>
                        <a:ext uri="{9D8B030D-6E8A-4147-A177-3AD203B41FA5}">
                          <a16:colId xmlns:a16="http://schemas.microsoft.com/office/drawing/2014/main" val="4002868198"/>
                        </a:ext>
                      </a:extLst>
                    </a:gridCol>
                    <a:gridCol w="3505199">
                      <a:extLst>
                        <a:ext uri="{9D8B030D-6E8A-4147-A177-3AD203B41FA5}">
                          <a16:colId xmlns:a16="http://schemas.microsoft.com/office/drawing/2014/main" val="3159565623"/>
                        </a:ext>
                      </a:extLst>
                    </a:gridCol>
                  </a:tblGrid>
                  <a:tr h="933450">
                    <a:tc>
                      <a:txBody>
                        <a:bodyPr/>
                        <a:lstStyle/>
                        <a:p>
                          <a:pPr algn="ctr"/>
                          <a:r>
                            <a:rPr lang="en-TW" sz="2000" b="0" dirty="0"/>
                            <a:t>A </a:t>
                          </a:r>
                          <a14:m>
                            <m:oMath xmlns:m="http://schemas.openxmlformats.org/officeDocument/2006/math">
                              <m:r>
                                <a:rPr lang="en-TW" sz="2000" i="1" smtClean="0">
                                  <a:latin typeface="Cambria Math" panose="02040503050406030204" pitchFamily="18" charset="0"/>
                                  <a:ea typeface="Cambria Math" panose="02040503050406030204" pitchFamily="18" charset="0"/>
                                </a:rPr>
                                <m:t>⋃</m:t>
                              </m:r>
                            </m:oMath>
                          </a14:m>
                          <a:r>
                            <a:rPr lang="en-TW" sz="2000" b="0" dirty="0"/>
                            <a:t> B = B </a:t>
                          </a:r>
                          <a14:m>
                            <m:oMath xmlns:m="http://schemas.openxmlformats.org/officeDocument/2006/math">
                              <m:r>
                                <a:rPr lang="en-TW" sz="2000" i="1" smtClean="0">
                                  <a:latin typeface="Cambria Math" panose="02040503050406030204" pitchFamily="18" charset="0"/>
                                  <a:ea typeface="Cambria Math" panose="02040503050406030204" pitchFamily="18" charset="0"/>
                                </a:rPr>
                                <m:t>⋃</m:t>
                              </m:r>
                            </m:oMath>
                          </a14:m>
                          <a:r>
                            <a:rPr lang="en-TW" sz="2000" b="0" dirty="0"/>
                            <a:t> 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2000" b="0" dirty="0"/>
                            <a:t>A </a:t>
                          </a:r>
                          <a14:m>
                            <m:oMath xmlns:m="http://schemas.openxmlformats.org/officeDocument/2006/math">
                              <m:r>
                                <a:rPr lang="en-TW" sz="2000" b="0" i="1" smtClean="0">
                                  <a:latin typeface="Cambria Math" panose="02040503050406030204" pitchFamily="18" charset="0"/>
                                  <a:ea typeface="Cambria Math" panose="02040503050406030204" pitchFamily="18" charset="0"/>
                                </a:rPr>
                                <m:t>⋂</m:t>
                              </m:r>
                            </m:oMath>
                          </a14:m>
                          <a:r>
                            <a:rPr lang="en-TW" sz="2000" b="0" dirty="0"/>
                            <a:t> B = B </a:t>
                          </a:r>
                          <a14:m>
                            <m:oMath xmlns:m="http://schemas.openxmlformats.org/officeDocument/2006/math">
                              <m:r>
                                <a:rPr lang="en-TW" sz="2000" b="0" i="1" smtClean="0">
                                  <a:latin typeface="Cambria Math" panose="02040503050406030204" pitchFamily="18" charset="0"/>
                                  <a:ea typeface="Cambria Math" panose="02040503050406030204" pitchFamily="18" charset="0"/>
                                </a:rPr>
                                <m:t>⋂</m:t>
                              </m:r>
                            </m:oMath>
                          </a14:m>
                          <a:r>
                            <a:rPr lang="en-TW" sz="2000" b="0" dirty="0"/>
                            <a:t> A</a:t>
                          </a:r>
                        </a:p>
                      </a:txBody>
                      <a:tcPr anchor="ctr"/>
                    </a:tc>
                    <a:tc>
                      <a:txBody>
                        <a:bodyPr/>
                        <a:lstStyle/>
                        <a:p>
                          <a:pPr algn="ctr"/>
                          <a:r>
                            <a:rPr lang="en-TW" sz="2000" b="0" dirty="0"/>
                            <a:t>Commutative Property</a:t>
                          </a:r>
                        </a:p>
                      </a:txBody>
                      <a:tcPr anchor="ctr"/>
                    </a:tc>
                    <a:extLst>
                      <a:ext uri="{0D108BD9-81ED-4DB2-BD59-A6C34878D82A}">
                        <a16:rowId xmlns:a16="http://schemas.microsoft.com/office/drawing/2014/main" val="929391366"/>
                      </a:ext>
                    </a:extLst>
                  </a:tr>
                  <a:tr h="933450">
                    <a:tc>
                      <a:txBody>
                        <a:bodyPr/>
                        <a:lstStyle/>
                        <a:p>
                          <a:pPr algn="ctr"/>
                          <a:r>
                            <a:rPr lang="en-TW" sz="2000" b="0" dirty="0"/>
                            <a:t>(A </a:t>
                          </a:r>
                          <a14:m>
                            <m:oMath xmlns:m="http://schemas.openxmlformats.org/officeDocument/2006/math">
                              <m:r>
                                <a:rPr lang="en-TW" sz="2000" i="1" smtClean="0">
                                  <a:latin typeface="Cambria Math" panose="02040503050406030204" pitchFamily="18" charset="0"/>
                                  <a:ea typeface="Cambria Math" panose="02040503050406030204" pitchFamily="18" charset="0"/>
                                </a:rPr>
                                <m:t>⋃</m:t>
                              </m:r>
                            </m:oMath>
                          </a14:m>
                          <a:r>
                            <a:rPr lang="en-TW" sz="2000" b="0" dirty="0"/>
                            <a:t> B) </a:t>
                          </a:r>
                          <a14:m>
                            <m:oMath xmlns:m="http://schemas.openxmlformats.org/officeDocument/2006/math">
                              <m:r>
                                <a:rPr lang="en-TW" sz="2000" i="1" smtClean="0">
                                  <a:latin typeface="Cambria Math" panose="02040503050406030204" pitchFamily="18" charset="0"/>
                                  <a:ea typeface="Cambria Math" panose="02040503050406030204" pitchFamily="18" charset="0"/>
                                </a:rPr>
                                <m:t>⋃</m:t>
                              </m:r>
                            </m:oMath>
                          </a14:m>
                          <a:r>
                            <a:rPr lang="en-TW" sz="2000" b="0" dirty="0"/>
                            <a:t> C = A </a:t>
                          </a:r>
                          <a14:m>
                            <m:oMath xmlns:m="http://schemas.openxmlformats.org/officeDocument/2006/math">
                              <m:r>
                                <a:rPr lang="en-TW" sz="2000" i="1" smtClean="0">
                                  <a:latin typeface="Cambria Math" panose="02040503050406030204" pitchFamily="18" charset="0"/>
                                  <a:ea typeface="Cambria Math" panose="02040503050406030204" pitchFamily="18" charset="0"/>
                                </a:rPr>
                                <m:t>⋃</m:t>
                              </m:r>
                            </m:oMath>
                          </a14:m>
                          <a:r>
                            <a:rPr lang="en-TW" sz="2000" b="0" dirty="0"/>
                            <a:t> (B </a:t>
                          </a:r>
                          <a14:m>
                            <m:oMath xmlns:m="http://schemas.openxmlformats.org/officeDocument/2006/math">
                              <m:r>
                                <a:rPr lang="en-TW" sz="2000" i="1" smtClean="0">
                                  <a:latin typeface="Cambria Math" panose="02040503050406030204" pitchFamily="18" charset="0"/>
                                  <a:ea typeface="Cambria Math" panose="02040503050406030204" pitchFamily="18" charset="0"/>
                                </a:rPr>
                                <m:t>⋃</m:t>
                              </m:r>
                            </m:oMath>
                          </a14:m>
                          <a:r>
                            <a:rPr lang="en-TW" sz="2000" b="0" dirty="0"/>
                            <a:t> C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2000" b="0" dirty="0"/>
                            <a:t>(A </a:t>
                          </a:r>
                          <a14:m>
                            <m:oMath xmlns:m="http://schemas.openxmlformats.org/officeDocument/2006/math">
                              <m:r>
                                <a:rPr lang="en-TW" sz="2000" b="0" i="1" smtClean="0">
                                  <a:latin typeface="Cambria Math" panose="02040503050406030204" pitchFamily="18" charset="0"/>
                                  <a:ea typeface="Cambria Math" panose="02040503050406030204" pitchFamily="18" charset="0"/>
                                </a:rPr>
                                <m:t>⋂</m:t>
                              </m:r>
                            </m:oMath>
                          </a14:m>
                          <a:r>
                            <a:rPr lang="en-TW" sz="2000" b="0" dirty="0"/>
                            <a:t> B) </a:t>
                          </a:r>
                          <a14:m>
                            <m:oMath xmlns:m="http://schemas.openxmlformats.org/officeDocument/2006/math">
                              <m:r>
                                <a:rPr lang="en-TW" sz="2000" b="0" i="1" smtClean="0">
                                  <a:latin typeface="Cambria Math" panose="02040503050406030204" pitchFamily="18" charset="0"/>
                                  <a:ea typeface="Cambria Math" panose="02040503050406030204" pitchFamily="18" charset="0"/>
                                </a:rPr>
                                <m:t>⋂</m:t>
                              </m:r>
                            </m:oMath>
                          </a14:m>
                          <a:r>
                            <a:rPr lang="en-TW" sz="2000" b="0" dirty="0"/>
                            <a:t> C = A </a:t>
                          </a:r>
                          <a14:m>
                            <m:oMath xmlns:m="http://schemas.openxmlformats.org/officeDocument/2006/math">
                              <m:r>
                                <a:rPr lang="en-TW" sz="2000" b="0" i="1" smtClean="0">
                                  <a:latin typeface="Cambria Math" panose="02040503050406030204" pitchFamily="18" charset="0"/>
                                  <a:ea typeface="Cambria Math" panose="02040503050406030204" pitchFamily="18" charset="0"/>
                                </a:rPr>
                                <m:t>⋂</m:t>
                              </m:r>
                            </m:oMath>
                          </a14:m>
                          <a:r>
                            <a:rPr lang="en-TW" sz="2000" b="0" dirty="0"/>
                            <a:t> (B </a:t>
                          </a:r>
                          <a14:m>
                            <m:oMath xmlns:m="http://schemas.openxmlformats.org/officeDocument/2006/math">
                              <m:r>
                                <a:rPr lang="en-TW" sz="2000" b="0" i="1" smtClean="0">
                                  <a:latin typeface="Cambria Math" panose="02040503050406030204" pitchFamily="18" charset="0"/>
                                  <a:ea typeface="Cambria Math" panose="02040503050406030204" pitchFamily="18" charset="0"/>
                                </a:rPr>
                                <m:t>⋂</m:t>
                              </m:r>
                            </m:oMath>
                          </a14:m>
                          <a:r>
                            <a:rPr lang="en-TW" sz="2000" b="0" dirty="0"/>
                            <a:t> C )</a:t>
                          </a:r>
                        </a:p>
                      </a:txBody>
                      <a:tcPr anchor="ctr"/>
                    </a:tc>
                    <a:tc>
                      <a:txBody>
                        <a:bodyPr/>
                        <a:lstStyle/>
                        <a:p>
                          <a:pPr algn="ctr"/>
                          <a:r>
                            <a:rPr lang="en-TW" sz="2000" b="0" dirty="0"/>
                            <a:t>Associative Property</a:t>
                          </a:r>
                        </a:p>
                      </a:txBody>
                      <a:tcPr anchor="ctr"/>
                    </a:tc>
                    <a:extLst>
                      <a:ext uri="{0D108BD9-81ED-4DB2-BD59-A6C34878D82A}">
                        <a16:rowId xmlns:a16="http://schemas.microsoft.com/office/drawing/2014/main" val="2244534563"/>
                      </a:ext>
                    </a:extLst>
                  </a:tr>
                  <a:tr h="9334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2000" b="0" dirty="0"/>
                            <a:t>A </a:t>
                          </a:r>
                          <a14:m>
                            <m:oMath xmlns:m="http://schemas.openxmlformats.org/officeDocument/2006/math">
                              <m:r>
                                <a:rPr lang="en-TW" sz="2000" i="1" smtClean="0">
                                  <a:latin typeface="Cambria Math" panose="02040503050406030204" pitchFamily="18" charset="0"/>
                                  <a:ea typeface="Cambria Math" panose="02040503050406030204" pitchFamily="18" charset="0"/>
                                </a:rPr>
                                <m:t>⋃</m:t>
                              </m:r>
                            </m:oMath>
                          </a14:m>
                          <a:r>
                            <a:rPr lang="en-TW" sz="2000" b="0" dirty="0"/>
                            <a:t> (B </a:t>
                          </a:r>
                          <a14:m>
                            <m:oMath xmlns:m="http://schemas.openxmlformats.org/officeDocument/2006/math">
                              <m:r>
                                <a:rPr lang="en-TW" sz="2000" b="0" i="1" smtClean="0">
                                  <a:latin typeface="Cambria Math" panose="02040503050406030204" pitchFamily="18" charset="0"/>
                                  <a:ea typeface="Cambria Math" panose="02040503050406030204" pitchFamily="18" charset="0"/>
                                </a:rPr>
                                <m:t>⋂</m:t>
                              </m:r>
                            </m:oMath>
                          </a14:m>
                          <a:r>
                            <a:rPr lang="en-TW" sz="2000" b="0" dirty="0"/>
                            <a:t> C) = (A </a:t>
                          </a:r>
                          <a14:m>
                            <m:oMath xmlns:m="http://schemas.openxmlformats.org/officeDocument/2006/math">
                              <m:r>
                                <a:rPr lang="en-TW" sz="2000" i="1" smtClean="0">
                                  <a:latin typeface="Cambria Math" panose="02040503050406030204" pitchFamily="18" charset="0"/>
                                  <a:ea typeface="Cambria Math" panose="02040503050406030204" pitchFamily="18" charset="0"/>
                                </a:rPr>
                                <m:t>⋃</m:t>
                              </m:r>
                            </m:oMath>
                          </a14:m>
                          <a:r>
                            <a:rPr lang="en-TW" sz="2000" b="0" dirty="0"/>
                            <a:t> B)</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TW" sz="2000" b="0" i="1" smtClean="0">
                                  <a:latin typeface="Cambria Math" panose="02040503050406030204" pitchFamily="18" charset="0"/>
                                  <a:ea typeface="Cambria Math" panose="02040503050406030204" pitchFamily="18" charset="0"/>
                                </a:rPr>
                                <m:t>⋂</m:t>
                              </m:r>
                            </m:oMath>
                          </a14:m>
                          <a:r>
                            <a:rPr lang="en-TW" sz="2000" b="0" dirty="0"/>
                            <a:t> (A </a:t>
                          </a:r>
                          <a14:m>
                            <m:oMath xmlns:m="http://schemas.openxmlformats.org/officeDocument/2006/math">
                              <m:r>
                                <a:rPr lang="en-TW" sz="2000" i="1" smtClean="0">
                                  <a:latin typeface="Cambria Math" panose="02040503050406030204" pitchFamily="18" charset="0"/>
                                  <a:ea typeface="Cambria Math" panose="02040503050406030204" pitchFamily="18" charset="0"/>
                                </a:rPr>
                                <m:t>⋃</m:t>
                              </m:r>
                            </m:oMath>
                          </a14:m>
                          <a:r>
                            <a:rPr lang="en-TW" sz="2000" b="0" dirty="0"/>
                            <a:t> C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2000" b="0" dirty="0"/>
                            <a:t>A </a:t>
                          </a:r>
                          <a14:m>
                            <m:oMath xmlns:m="http://schemas.openxmlformats.org/officeDocument/2006/math">
                              <m:r>
                                <a:rPr lang="en-TW" sz="2000" b="0" i="1" smtClean="0">
                                  <a:latin typeface="Cambria Math" panose="02040503050406030204" pitchFamily="18" charset="0"/>
                                  <a:ea typeface="Cambria Math" panose="02040503050406030204" pitchFamily="18" charset="0"/>
                                </a:rPr>
                                <m:t>⋂</m:t>
                              </m:r>
                            </m:oMath>
                          </a14:m>
                          <a:r>
                            <a:rPr lang="en-TW" sz="2000" b="0" dirty="0"/>
                            <a:t> (B </a:t>
                          </a:r>
                          <a14:m>
                            <m:oMath xmlns:m="http://schemas.openxmlformats.org/officeDocument/2006/math">
                              <m:r>
                                <a:rPr lang="en-TW" sz="2000" i="1" smtClean="0">
                                  <a:latin typeface="Cambria Math" panose="02040503050406030204" pitchFamily="18" charset="0"/>
                                  <a:ea typeface="Cambria Math" panose="02040503050406030204" pitchFamily="18" charset="0"/>
                                </a:rPr>
                                <m:t>⋃</m:t>
                              </m:r>
                            </m:oMath>
                          </a14:m>
                          <a:r>
                            <a:rPr lang="en-TW" sz="2000" b="0" dirty="0"/>
                            <a:t> C) = (A</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TW" sz="2000" b="0" i="1" smtClean="0">
                                  <a:latin typeface="Cambria Math" panose="02040503050406030204" pitchFamily="18" charset="0"/>
                                  <a:ea typeface="Cambria Math" panose="02040503050406030204" pitchFamily="18" charset="0"/>
                                </a:rPr>
                                <m:t>⋂</m:t>
                              </m:r>
                            </m:oMath>
                          </a14:m>
                          <a:r>
                            <a:rPr lang="en-TW" sz="2000" b="0" dirty="0"/>
                            <a:t> B)</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TW" sz="2000" i="1" smtClean="0">
                                  <a:latin typeface="Cambria Math" panose="02040503050406030204" pitchFamily="18" charset="0"/>
                                  <a:ea typeface="Cambria Math" panose="02040503050406030204" pitchFamily="18" charset="0"/>
                                </a:rPr>
                                <m:t>⋃</m:t>
                              </m:r>
                            </m:oMath>
                          </a14:m>
                          <a:r>
                            <a:rPr lang="en-TW" sz="2000" b="0" dirty="0"/>
                            <a:t> (A</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TW" sz="2000" b="0" i="1" smtClean="0">
                                  <a:latin typeface="Cambria Math" panose="02040503050406030204" pitchFamily="18" charset="0"/>
                                  <a:ea typeface="Cambria Math" panose="02040503050406030204" pitchFamily="18" charset="0"/>
                                </a:rPr>
                                <m:t>⋂</m:t>
                              </m:r>
                            </m:oMath>
                          </a14:m>
                          <a:r>
                            <a:rPr lang="en-TW" sz="2000" b="0" dirty="0"/>
                            <a:t> C )</a:t>
                          </a:r>
                        </a:p>
                      </a:txBody>
                      <a:tcPr anchor="ctr"/>
                    </a:tc>
                    <a:tc>
                      <a:txBody>
                        <a:bodyPr/>
                        <a:lstStyle/>
                        <a:p>
                          <a:pPr algn="ctr"/>
                          <a:r>
                            <a:rPr lang="en-TW" sz="2000" b="0" dirty="0"/>
                            <a:t>Distributive Property</a:t>
                          </a:r>
                        </a:p>
                      </a:txBody>
                      <a:tcPr anchor="ctr"/>
                    </a:tc>
                    <a:extLst>
                      <a:ext uri="{0D108BD9-81ED-4DB2-BD59-A6C34878D82A}">
                        <a16:rowId xmlns:a16="http://schemas.microsoft.com/office/drawing/2014/main" val="3102364921"/>
                      </a:ext>
                    </a:extLst>
                  </a:tr>
                  <a:tr h="933450">
                    <a:tc>
                      <a:txBody>
                        <a:bodyPr/>
                        <a:lstStyle/>
                        <a:p>
                          <a:pPr algn="ctr"/>
                          <a:r>
                            <a:rPr lang="en-TW" sz="2000" b="0" dirty="0"/>
                            <a:t>A </a:t>
                          </a:r>
                          <a14:m>
                            <m:oMath xmlns:m="http://schemas.openxmlformats.org/officeDocument/2006/math">
                              <m:r>
                                <a:rPr lang="en-TW" sz="2000" i="1" smtClean="0">
                                  <a:latin typeface="Cambria Math" panose="02040503050406030204" pitchFamily="18" charset="0"/>
                                  <a:ea typeface="Cambria Math" panose="02040503050406030204" pitchFamily="18" charset="0"/>
                                </a:rPr>
                                <m:t>⋃</m:t>
                              </m:r>
                            </m:oMath>
                          </a14:m>
                          <a:r>
                            <a:rPr lang="en-TW" sz="2000" b="0" dirty="0"/>
                            <a:t> </a:t>
                          </a:r>
                          <a:r>
                            <a:rPr lang="en-TW" sz="2000" dirty="0"/>
                            <a:t>∅ = A</a:t>
                          </a:r>
                          <a:endParaRPr lang="en-TW" sz="2000" b="0" dirty="0"/>
                        </a:p>
                      </a:txBody>
                      <a:tcPr anchor="ctr"/>
                    </a:tc>
                    <a:tc>
                      <a:txBody>
                        <a:bodyPr/>
                        <a:lstStyle/>
                        <a:p>
                          <a:pPr algn="ctr"/>
                          <a:r>
                            <a:rPr lang="en-TW" sz="2000" b="0" dirty="0"/>
                            <a:t>A </a:t>
                          </a:r>
                          <a14:m>
                            <m:oMath xmlns:m="http://schemas.openxmlformats.org/officeDocument/2006/math">
                              <m:r>
                                <a:rPr lang="en-TW" sz="2000" b="0" i="1" smtClean="0">
                                  <a:latin typeface="Cambria Math" panose="02040503050406030204" pitchFamily="18" charset="0"/>
                                  <a:ea typeface="Cambria Math" panose="02040503050406030204" pitchFamily="18" charset="0"/>
                                </a:rPr>
                                <m:t>⋂</m:t>
                              </m:r>
                            </m:oMath>
                          </a14:m>
                          <a:r>
                            <a:rPr lang="en-TW" sz="2000" b="0" dirty="0"/>
                            <a:t> S</a:t>
                          </a:r>
                          <a:r>
                            <a:rPr lang="en-TW" sz="2000" b="0" baseline="0" dirty="0"/>
                            <a:t> = A</a:t>
                          </a:r>
                          <a:endParaRPr lang="en-TW" sz="2000" b="0" dirty="0"/>
                        </a:p>
                      </a:txBody>
                      <a:tcPr anchor="ctr"/>
                    </a:tc>
                    <a:tc>
                      <a:txBody>
                        <a:bodyPr/>
                        <a:lstStyle/>
                        <a:p>
                          <a:pPr algn="ctr"/>
                          <a:r>
                            <a:rPr lang="en-TW" sz="2000" b="0" dirty="0"/>
                            <a:t>Identity Property</a:t>
                          </a:r>
                        </a:p>
                      </a:txBody>
                      <a:tcPr anchor="ctr"/>
                    </a:tc>
                    <a:extLst>
                      <a:ext uri="{0D108BD9-81ED-4DB2-BD59-A6C34878D82A}">
                        <a16:rowId xmlns:a16="http://schemas.microsoft.com/office/drawing/2014/main" val="2548708001"/>
                      </a:ext>
                    </a:extLst>
                  </a:tr>
                  <a:tr h="9334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2000" b="0" dirty="0"/>
                            <a:t>A </a:t>
                          </a:r>
                          <a14:m>
                            <m:oMath xmlns:m="http://schemas.openxmlformats.org/officeDocument/2006/math">
                              <m:r>
                                <a:rPr lang="en-TW" sz="2000" i="1" smtClean="0">
                                  <a:latin typeface="Cambria Math" panose="02040503050406030204" pitchFamily="18" charset="0"/>
                                  <a:ea typeface="Cambria Math" panose="02040503050406030204" pitchFamily="18" charset="0"/>
                                </a:rPr>
                                <m:t>⋃</m:t>
                              </m:r>
                            </m:oMath>
                          </a14:m>
                          <a:r>
                            <a:rPr lang="en-TW" sz="2000" b="0" dirty="0"/>
                            <a:t> A’</a:t>
                          </a:r>
                          <a:r>
                            <a:rPr lang="en-TW" sz="2000" dirty="0"/>
                            <a:t> =</a:t>
                          </a:r>
                          <a:r>
                            <a:rPr lang="en-TW" sz="2000" baseline="0" dirty="0"/>
                            <a:t> S</a:t>
                          </a:r>
                          <a:endParaRPr lang="en-TW" sz="20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2000" b="0" dirty="0"/>
                            <a:t>A </a:t>
                          </a:r>
                          <a14:m>
                            <m:oMath xmlns:m="http://schemas.openxmlformats.org/officeDocument/2006/math">
                              <m:r>
                                <a:rPr lang="en-TW" sz="2000" b="0" i="1" smtClean="0">
                                  <a:latin typeface="Cambria Math" panose="02040503050406030204" pitchFamily="18" charset="0"/>
                                  <a:ea typeface="Cambria Math" panose="02040503050406030204" pitchFamily="18" charset="0"/>
                                </a:rPr>
                                <m:t>⋂</m:t>
                              </m:r>
                            </m:oMath>
                          </a14:m>
                          <a:r>
                            <a:rPr lang="en-TW" sz="2000" b="0" dirty="0"/>
                            <a:t> A’</a:t>
                          </a:r>
                          <a:r>
                            <a:rPr lang="en-TW" sz="2000" dirty="0"/>
                            <a:t> =</a:t>
                          </a:r>
                          <a:r>
                            <a:rPr lang="en-TW" sz="2000" baseline="0" dirty="0"/>
                            <a:t> </a:t>
                          </a:r>
                          <a:r>
                            <a:rPr lang="en-TW" sz="2000" dirty="0"/>
                            <a:t>∅</a:t>
                          </a:r>
                          <a:endParaRPr lang="en-TW" sz="2000" b="0" dirty="0"/>
                        </a:p>
                      </a:txBody>
                      <a:tcPr anchor="ctr"/>
                    </a:tc>
                    <a:tc>
                      <a:txBody>
                        <a:bodyPr/>
                        <a:lstStyle/>
                        <a:p>
                          <a:pPr algn="ctr"/>
                          <a:r>
                            <a:rPr lang="en-TW" sz="2000" b="0" dirty="0"/>
                            <a:t>Complement Property</a:t>
                          </a:r>
                        </a:p>
                      </a:txBody>
                      <a:tcPr anchor="ctr"/>
                    </a:tc>
                    <a:extLst>
                      <a:ext uri="{0D108BD9-81ED-4DB2-BD59-A6C34878D82A}">
                        <a16:rowId xmlns:a16="http://schemas.microsoft.com/office/drawing/2014/main" val="4090144700"/>
                      </a:ext>
                    </a:extLst>
                  </a:tr>
                </a:tbl>
              </a:graphicData>
            </a:graphic>
          </p:graphicFrame>
        </mc:Choice>
        <mc:Fallback xmlns="">
          <p:graphicFrame>
            <p:nvGraphicFramePr>
              <p:cNvPr id="4" name="Table 4">
                <a:extLst>
                  <a:ext uri="{FF2B5EF4-FFF2-40B4-BE49-F238E27FC236}">
                    <a16:creationId xmlns:a16="http://schemas.microsoft.com/office/drawing/2014/main" id="{36706343-74C3-B24B-8BFA-A8FAA2FEE915}"/>
                  </a:ext>
                </a:extLst>
              </p:cNvPr>
              <p:cNvGraphicFramePr>
                <a:graphicFrameLocks noGrp="1"/>
              </p:cNvGraphicFramePr>
              <p:nvPr>
                <p:ph idx="1"/>
                <p:extLst>
                  <p:ext uri="{D42A27DB-BD31-4B8C-83A1-F6EECF244321}">
                    <p14:modId xmlns:p14="http://schemas.microsoft.com/office/powerpoint/2010/main" val="179485104"/>
                  </p:ext>
                </p:extLst>
              </p:nvPr>
            </p:nvGraphicFramePr>
            <p:xfrm>
              <a:off x="838200" y="1825625"/>
              <a:ext cx="10515597" cy="4667250"/>
            </p:xfrm>
            <a:graphic>
              <a:graphicData uri="http://schemas.openxmlformats.org/drawingml/2006/table">
                <a:tbl>
                  <a:tblPr firstRow="1" bandRow="1">
                    <a:tableStyleId>{BDBED569-4797-4DF1-A0F4-6AAB3CD982D8}</a:tableStyleId>
                  </a:tblPr>
                  <a:tblGrid>
                    <a:gridCol w="3505199">
                      <a:extLst>
                        <a:ext uri="{9D8B030D-6E8A-4147-A177-3AD203B41FA5}">
                          <a16:colId xmlns:a16="http://schemas.microsoft.com/office/drawing/2014/main" val="2130289364"/>
                        </a:ext>
                      </a:extLst>
                    </a:gridCol>
                    <a:gridCol w="3505199">
                      <a:extLst>
                        <a:ext uri="{9D8B030D-6E8A-4147-A177-3AD203B41FA5}">
                          <a16:colId xmlns:a16="http://schemas.microsoft.com/office/drawing/2014/main" val="4002868198"/>
                        </a:ext>
                      </a:extLst>
                    </a:gridCol>
                    <a:gridCol w="3505199">
                      <a:extLst>
                        <a:ext uri="{9D8B030D-6E8A-4147-A177-3AD203B41FA5}">
                          <a16:colId xmlns:a16="http://schemas.microsoft.com/office/drawing/2014/main" val="3159565623"/>
                        </a:ext>
                      </a:extLst>
                    </a:gridCol>
                  </a:tblGrid>
                  <a:tr h="933450">
                    <a:tc>
                      <a:txBody>
                        <a:bodyPr/>
                        <a:lstStyle/>
                        <a:p>
                          <a:endParaRPr lang="en-TW"/>
                        </a:p>
                      </a:txBody>
                      <a:tcPr anchor="ctr">
                        <a:blipFill>
                          <a:blip r:embed="rId3"/>
                          <a:stretch>
                            <a:fillRect l="-362" r="-200725" b="-400000"/>
                          </a:stretch>
                        </a:blipFill>
                      </a:tcPr>
                    </a:tc>
                    <a:tc>
                      <a:txBody>
                        <a:bodyPr/>
                        <a:lstStyle/>
                        <a:p>
                          <a:endParaRPr lang="en-TW"/>
                        </a:p>
                      </a:txBody>
                      <a:tcPr anchor="ctr">
                        <a:blipFill>
                          <a:blip r:embed="rId3"/>
                          <a:stretch>
                            <a:fillRect l="-100362" r="-100725" b="-400000"/>
                          </a:stretch>
                        </a:blipFill>
                      </a:tcPr>
                    </a:tc>
                    <a:tc>
                      <a:txBody>
                        <a:bodyPr/>
                        <a:lstStyle/>
                        <a:p>
                          <a:pPr algn="ctr"/>
                          <a:r>
                            <a:rPr lang="en-TW" sz="2000" b="0" dirty="0"/>
                            <a:t>Commutative Property</a:t>
                          </a:r>
                        </a:p>
                      </a:txBody>
                      <a:tcPr anchor="ctr"/>
                    </a:tc>
                    <a:extLst>
                      <a:ext uri="{0D108BD9-81ED-4DB2-BD59-A6C34878D82A}">
                        <a16:rowId xmlns:a16="http://schemas.microsoft.com/office/drawing/2014/main" val="929391366"/>
                      </a:ext>
                    </a:extLst>
                  </a:tr>
                  <a:tr h="933450">
                    <a:tc>
                      <a:txBody>
                        <a:bodyPr/>
                        <a:lstStyle/>
                        <a:p>
                          <a:endParaRPr lang="en-TW"/>
                        </a:p>
                      </a:txBody>
                      <a:tcPr anchor="ctr">
                        <a:blipFill>
                          <a:blip r:embed="rId3"/>
                          <a:stretch>
                            <a:fillRect l="-362" t="-100000" r="-200725" b="-300000"/>
                          </a:stretch>
                        </a:blipFill>
                      </a:tcPr>
                    </a:tc>
                    <a:tc>
                      <a:txBody>
                        <a:bodyPr/>
                        <a:lstStyle/>
                        <a:p>
                          <a:endParaRPr lang="en-TW"/>
                        </a:p>
                      </a:txBody>
                      <a:tcPr anchor="ctr">
                        <a:blipFill>
                          <a:blip r:embed="rId3"/>
                          <a:stretch>
                            <a:fillRect l="-100362" t="-100000" r="-100725" b="-300000"/>
                          </a:stretch>
                        </a:blipFill>
                      </a:tcPr>
                    </a:tc>
                    <a:tc>
                      <a:txBody>
                        <a:bodyPr/>
                        <a:lstStyle/>
                        <a:p>
                          <a:pPr algn="ctr"/>
                          <a:r>
                            <a:rPr lang="en-TW" sz="2000" b="0" dirty="0"/>
                            <a:t>Associative Property</a:t>
                          </a:r>
                        </a:p>
                      </a:txBody>
                      <a:tcPr anchor="ctr"/>
                    </a:tc>
                    <a:extLst>
                      <a:ext uri="{0D108BD9-81ED-4DB2-BD59-A6C34878D82A}">
                        <a16:rowId xmlns:a16="http://schemas.microsoft.com/office/drawing/2014/main" val="2244534563"/>
                      </a:ext>
                    </a:extLst>
                  </a:tr>
                  <a:tr h="933450">
                    <a:tc>
                      <a:txBody>
                        <a:bodyPr/>
                        <a:lstStyle/>
                        <a:p>
                          <a:endParaRPr lang="en-TW"/>
                        </a:p>
                      </a:txBody>
                      <a:tcPr anchor="ctr">
                        <a:blipFill>
                          <a:blip r:embed="rId3"/>
                          <a:stretch>
                            <a:fillRect l="-362" t="-202740" r="-200725" b="-204110"/>
                          </a:stretch>
                        </a:blipFill>
                      </a:tcPr>
                    </a:tc>
                    <a:tc>
                      <a:txBody>
                        <a:bodyPr/>
                        <a:lstStyle/>
                        <a:p>
                          <a:endParaRPr lang="en-TW"/>
                        </a:p>
                      </a:txBody>
                      <a:tcPr anchor="ctr">
                        <a:blipFill>
                          <a:blip r:embed="rId3"/>
                          <a:stretch>
                            <a:fillRect l="-100362" t="-202740" r="-100725" b="-204110"/>
                          </a:stretch>
                        </a:blipFill>
                      </a:tcPr>
                    </a:tc>
                    <a:tc>
                      <a:txBody>
                        <a:bodyPr/>
                        <a:lstStyle/>
                        <a:p>
                          <a:pPr algn="ctr"/>
                          <a:r>
                            <a:rPr lang="en-TW" sz="2000" b="0" dirty="0"/>
                            <a:t>Distributive Property</a:t>
                          </a:r>
                        </a:p>
                      </a:txBody>
                      <a:tcPr anchor="ctr"/>
                    </a:tc>
                    <a:extLst>
                      <a:ext uri="{0D108BD9-81ED-4DB2-BD59-A6C34878D82A}">
                        <a16:rowId xmlns:a16="http://schemas.microsoft.com/office/drawing/2014/main" val="3102364921"/>
                      </a:ext>
                    </a:extLst>
                  </a:tr>
                  <a:tr h="933450">
                    <a:tc>
                      <a:txBody>
                        <a:bodyPr/>
                        <a:lstStyle/>
                        <a:p>
                          <a:endParaRPr lang="en-TW"/>
                        </a:p>
                      </a:txBody>
                      <a:tcPr anchor="ctr">
                        <a:blipFill>
                          <a:blip r:embed="rId3"/>
                          <a:stretch>
                            <a:fillRect l="-362" t="-298649" r="-200725" b="-101351"/>
                          </a:stretch>
                        </a:blipFill>
                      </a:tcPr>
                    </a:tc>
                    <a:tc>
                      <a:txBody>
                        <a:bodyPr/>
                        <a:lstStyle/>
                        <a:p>
                          <a:endParaRPr lang="en-TW"/>
                        </a:p>
                      </a:txBody>
                      <a:tcPr anchor="ctr">
                        <a:blipFill>
                          <a:blip r:embed="rId3"/>
                          <a:stretch>
                            <a:fillRect l="-100362" t="-298649" r="-100725" b="-101351"/>
                          </a:stretch>
                        </a:blipFill>
                      </a:tcPr>
                    </a:tc>
                    <a:tc>
                      <a:txBody>
                        <a:bodyPr/>
                        <a:lstStyle/>
                        <a:p>
                          <a:pPr algn="ctr"/>
                          <a:r>
                            <a:rPr lang="en-TW" sz="2000" b="0" dirty="0"/>
                            <a:t>Identity Property</a:t>
                          </a:r>
                        </a:p>
                      </a:txBody>
                      <a:tcPr anchor="ctr"/>
                    </a:tc>
                    <a:extLst>
                      <a:ext uri="{0D108BD9-81ED-4DB2-BD59-A6C34878D82A}">
                        <a16:rowId xmlns:a16="http://schemas.microsoft.com/office/drawing/2014/main" val="2548708001"/>
                      </a:ext>
                    </a:extLst>
                  </a:tr>
                  <a:tr h="933450">
                    <a:tc>
                      <a:txBody>
                        <a:bodyPr/>
                        <a:lstStyle/>
                        <a:p>
                          <a:endParaRPr lang="en-TW"/>
                        </a:p>
                      </a:txBody>
                      <a:tcPr anchor="ctr">
                        <a:blipFill>
                          <a:blip r:embed="rId3"/>
                          <a:stretch>
                            <a:fillRect l="-362" t="-398649" r="-200725" b="-1351"/>
                          </a:stretch>
                        </a:blipFill>
                      </a:tcPr>
                    </a:tc>
                    <a:tc>
                      <a:txBody>
                        <a:bodyPr/>
                        <a:lstStyle/>
                        <a:p>
                          <a:endParaRPr lang="en-TW"/>
                        </a:p>
                      </a:txBody>
                      <a:tcPr anchor="ctr">
                        <a:blipFill>
                          <a:blip r:embed="rId3"/>
                          <a:stretch>
                            <a:fillRect l="-100362" t="-398649" r="-100725" b="-1351"/>
                          </a:stretch>
                        </a:blipFill>
                      </a:tcPr>
                    </a:tc>
                    <a:tc>
                      <a:txBody>
                        <a:bodyPr/>
                        <a:lstStyle/>
                        <a:p>
                          <a:pPr algn="ctr"/>
                          <a:r>
                            <a:rPr lang="en-TW" sz="2000" b="0" dirty="0"/>
                            <a:t>Complement Property</a:t>
                          </a:r>
                        </a:p>
                      </a:txBody>
                      <a:tcPr anchor="ctr"/>
                    </a:tc>
                    <a:extLst>
                      <a:ext uri="{0D108BD9-81ED-4DB2-BD59-A6C34878D82A}">
                        <a16:rowId xmlns:a16="http://schemas.microsoft.com/office/drawing/2014/main" val="4090144700"/>
                      </a:ext>
                    </a:extLst>
                  </a:tr>
                </a:tbl>
              </a:graphicData>
            </a:graphic>
          </p:graphicFrame>
        </mc:Fallback>
      </mc:AlternateContent>
    </p:spTree>
    <p:extLst>
      <p:ext uri="{BB962C8B-B14F-4D97-AF65-F5344CB8AC3E}">
        <p14:creationId xmlns:p14="http://schemas.microsoft.com/office/powerpoint/2010/main" val="2337410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30567-C166-8847-BAE7-3E132BA8B47C}"/>
              </a:ext>
            </a:extLst>
          </p:cNvPr>
          <p:cNvSpPr>
            <a:spLocks noGrp="1"/>
          </p:cNvSpPr>
          <p:nvPr>
            <p:ph type="title"/>
          </p:nvPr>
        </p:nvSpPr>
        <p:spPr/>
        <p:txBody>
          <a:bodyPr/>
          <a:lstStyle/>
          <a:p>
            <a:r>
              <a:rPr lang="en-TW" dirty="0"/>
              <a:t>Example 4-1-3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F45185-FCF5-EF4A-8211-337A91EF8531}"/>
                  </a:ext>
                </a:extLst>
              </p:cNvPr>
              <p:cNvSpPr>
                <a:spLocks noGrp="1"/>
              </p:cNvSpPr>
              <p:nvPr>
                <p:ph idx="1"/>
              </p:nvPr>
            </p:nvSpPr>
            <p:spPr/>
            <p:txBody>
              <a:bodyPr/>
              <a:lstStyle/>
              <a:p>
                <a:pPr marL="0" indent="0">
                  <a:buNone/>
                </a:pPr>
                <a:r>
                  <a:rPr lang="en-TW" dirty="0"/>
                  <a:t>Use the basic set identites to prove that</a:t>
                </a:r>
              </a:p>
              <a:p>
                <a:pPr marL="0" indent="0" algn="ctr">
                  <a:buNone/>
                </a:pPr>
                <a:r>
                  <a:rPr lang="en-TW" dirty="0"/>
                  <a:t>[A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(B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C)]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[A’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(B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C)]</a:t>
                </a:r>
                <a:r>
                  <a:rPr lang="en-TW" dirty="0">
                    <a:ea typeface="Cambria Math" panose="02040503050406030204" pitchFamily="18" charset="0"/>
                  </a:rPr>
                  <a:t>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(B</a:t>
                </a:r>
                <a:r>
                  <a:rPr lang="en-TW" dirty="0">
                    <a:ea typeface="Cambria Math" panose="02040503050406030204" pitchFamily="18" charset="0"/>
                  </a:rPr>
                  <a:t>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C)</a:t>
                </a:r>
                <a:r>
                  <a:rPr lang="en-US" dirty="0"/>
                  <a:t>’</a:t>
                </a:r>
                <a:r>
                  <a:rPr lang="en-TW" dirty="0"/>
                  <a:t> = ∅</a:t>
                </a:r>
              </a:p>
              <a:p>
                <a:pPr marL="0" indent="0">
                  <a:buNone/>
                </a:pPr>
                <a:r>
                  <a:rPr lang="en-US" dirty="0"/>
                  <a:t>I</a:t>
                </a:r>
                <a:r>
                  <a:rPr lang="en-TW" dirty="0"/>
                  <a:t>s true.</a:t>
                </a:r>
              </a:p>
            </p:txBody>
          </p:sp>
        </mc:Choice>
        <mc:Fallback xmlns="">
          <p:sp>
            <p:nvSpPr>
              <p:cNvPr id="3" name="Content Placeholder 2">
                <a:extLst>
                  <a:ext uri="{FF2B5EF4-FFF2-40B4-BE49-F238E27FC236}">
                    <a16:creationId xmlns:a16="http://schemas.microsoft.com/office/drawing/2014/main" id="{65F45185-FCF5-EF4A-8211-337A91EF8531}"/>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28771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9B239-3EA5-DE4B-8993-DC6344B480A6}"/>
              </a:ext>
            </a:extLst>
          </p:cNvPr>
          <p:cNvSpPr>
            <a:spLocks noGrp="1"/>
          </p:cNvSpPr>
          <p:nvPr>
            <p:ph type="title"/>
          </p:nvPr>
        </p:nvSpPr>
        <p:spPr/>
        <p:txBody>
          <a:bodyPr/>
          <a:lstStyle/>
          <a:p>
            <a:r>
              <a:rPr lang="en-TW" dirty="0"/>
              <a:t>Cartesian Product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171BAC-A071-544B-9378-E08B998B8FD5}"/>
                  </a:ext>
                </a:extLst>
              </p:cNvPr>
              <p:cNvSpPr>
                <a:spLocks noGrp="1"/>
              </p:cNvSpPr>
              <p:nvPr>
                <p:ph idx="1"/>
              </p:nvPr>
            </p:nvSpPr>
            <p:spPr>
              <a:xfrm>
                <a:off x="838200" y="1825624"/>
                <a:ext cx="10515600" cy="4871737"/>
              </a:xfrm>
            </p:spPr>
            <p:txBody>
              <a:bodyPr>
                <a:normAutofit lnSpcReduction="10000"/>
              </a:bodyPr>
              <a:lstStyle/>
              <a:p>
                <a:pPr marL="0" indent="0">
                  <a:buNone/>
                </a:pPr>
                <a:r>
                  <a:rPr lang="en-TW" dirty="0"/>
                  <a:t>Let A and B be subsets of S. The Cartesian Product (or cross product) of A and B, denoted by A x B, is defined by:</a:t>
                </a:r>
              </a:p>
              <a:p>
                <a:pPr marL="0" indent="0" algn="ctr">
                  <a:buNone/>
                </a:pPr>
                <a:r>
                  <a:rPr lang="en-TW" dirty="0"/>
                  <a:t>A x B = {(x, y) | x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A and y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B}</a:t>
                </a:r>
              </a:p>
              <a:p>
                <a:pPr marL="0" indent="0">
                  <a:buNone/>
                </a:pPr>
                <a:r>
                  <a:rPr lang="en-TW" dirty="0"/>
                  <a:t>For example,</a:t>
                </a:r>
              </a:p>
              <a:p>
                <a:pPr marL="0" indent="0">
                  <a:buNone/>
                </a:pPr>
                <a:r>
                  <a:rPr lang="en-TW" dirty="0"/>
                  <a:t>A = {1, 2} and B = {3, 4}, then:</a:t>
                </a:r>
              </a:p>
              <a:p>
                <a:r>
                  <a:rPr lang="en-TW" dirty="0"/>
                  <a:t>A x B = {(1, 3), (1, 4), (2, 3), (2, 4)}</a:t>
                </a:r>
              </a:p>
              <a:p>
                <a14:m>
                  <m:oMath xmlns:m="http://schemas.openxmlformats.org/officeDocument/2006/math">
                    <m:sSup>
                      <m:sSupPr>
                        <m:ctrlPr>
                          <a:rPr lang="en-TW"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2</m:t>
                        </m:r>
                      </m:sup>
                    </m:sSup>
                  </m:oMath>
                </a14:m>
                <a:r>
                  <a:rPr lang="en-TW" dirty="0"/>
                  <a:t> = {(1, 1), (1, 2), (2, 1), (2, 2)}</a:t>
                </a:r>
              </a:p>
              <a:p>
                <a:pPr marL="0" indent="0">
                  <a:buNone/>
                </a:pPr>
                <a:r>
                  <a:rPr lang="en-TW" dirty="0"/>
                  <a:t>Cartiesian product is not a binary operation on S, since the resulting value doesn’t belong to set S.</a:t>
                </a:r>
              </a:p>
              <a:p>
                <a:pPr marL="0" indent="0">
                  <a:buNone/>
                </a:pPr>
                <a:r>
                  <a:rPr lang="en-TW" sz="2200" dirty="0"/>
                  <a:t>*. We won’t use Cartesian Product anymore in Chapter 4. However, when learning about database and SQL, this idea will be used.</a:t>
                </a:r>
              </a:p>
            </p:txBody>
          </p:sp>
        </mc:Choice>
        <mc:Fallback xmlns="">
          <p:sp>
            <p:nvSpPr>
              <p:cNvPr id="3" name="Content Placeholder 2">
                <a:extLst>
                  <a:ext uri="{FF2B5EF4-FFF2-40B4-BE49-F238E27FC236}">
                    <a16:creationId xmlns:a16="http://schemas.microsoft.com/office/drawing/2014/main" id="{D6171BAC-A071-544B-9378-E08B998B8FD5}"/>
                  </a:ext>
                </a:extLst>
              </p:cNvPr>
              <p:cNvSpPr>
                <a:spLocks noGrp="1" noRot="1" noChangeAspect="1" noMove="1" noResize="1" noEditPoints="1" noAdjustHandles="1" noChangeArrowheads="1" noChangeShapeType="1" noTextEdit="1"/>
              </p:cNvSpPr>
              <p:nvPr>
                <p:ph idx="1"/>
              </p:nvPr>
            </p:nvSpPr>
            <p:spPr>
              <a:xfrm>
                <a:off x="838200" y="1825624"/>
                <a:ext cx="10515600" cy="4871737"/>
              </a:xfrm>
              <a:blipFill>
                <a:blip r:embed="rId2"/>
                <a:stretch>
                  <a:fillRect l="-1206" t="-2857" r="-965"/>
                </a:stretch>
              </a:blipFill>
            </p:spPr>
            <p:txBody>
              <a:bodyPr/>
              <a:lstStyle/>
              <a:p>
                <a:r>
                  <a:rPr lang="en-TW">
                    <a:noFill/>
                  </a:rPr>
                  <a:t> </a:t>
                </a:r>
              </a:p>
            </p:txBody>
          </p:sp>
        </mc:Fallback>
      </mc:AlternateContent>
    </p:spTree>
    <p:extLst>
      <p:ext uri="{BB962C8B-B14F-4D97-AF65-F5344CB8AC3E}">
        <p14:creationId xmlns:p14="http://schemas.microsoft.com/office/powerpoint/2010/main" val="2367230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5400" dirty="0"/>
              <a:t>4-2</a:t>
            </a:r>
            <a:br>
              <a:rPr lang="en-US" sz="5400" dirty="0"/>
            </a:br>
            <a:r>
              <a:rPr lang="en-US" sz="5400" dirty="0"/>
              <a:t>Counting</a:t>
            </a:r>
            <a:endParaRPr lang="en-TW" sz="5400" dirty="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AD5B7162-028D-3346-85EB-3087331166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2914189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AD4AA-6B94-C44E-8184-1F1B23829F11}"/>
              </a:ext>
            </a:extLst>
          </p:cNvPr>
          <p:cNvSpPr>
            <a:spLocks noGrp="1"/>
          </p:cNvSpPr>
          <p:nvPr>
            <p:ph type="title"/>
          </p:nvPr>
        </p:nvSpPr>
        <p:spPr/>
        <p:txBody>
          <a:bodyPr/>
          <a:lstStyle/>
          <a:p>
            <a:r>
              <a:rPr lang="en-TW" dirty="0"/>
              <a:t>Counting	</a:t>
            </a:r>
          </a:p>
        </p:txBody>
      </p:sp>
      <p:sp>
        <p:nvSpPr>
          <p:cNvPr id="3" name="Content Placeholder 2">
            <a:extLst>
              <a:ext uri="{FF2B5EF4-FFF2-40B4-BE49-F238E27FC236}">
                <a16:creationId xmlns:a16="http://schemas.microsoft.com/office/drawing/2014/main" id="{5BDE1DA1-FB2F-7146-9470-B582E614BB6C}"/>
              </a:ext>
            </a:extLst>
          </p:cNvPr>
          <p:cNvSpPr>
            <a:spLocks noGrp="1"/>
          </p:cNvSpPr>
          <p:nvPr>
            <p:ph idx="1"/>
          </p:nvPr>
        </p:nvSpPr>
        <p:spPr/>
        <p:txBody>
          <a:bodyPr/>
          <a:lstStyle/>
          <a:p>
            <a:pPr marL="0" indent="0">
              <a:buNone/>
            </a:pPr>
            <a:r>
              <a:rPr lang="en-TW" dirty="0"/>
              <a:t>Combinatorics is a branch of math that deals with counting. Counting is an important concept in solving problems of finite sets. (also, the resources in this world is finite; therefore, counting skill is useful)</a:t>
            </a:r>
          </a:p>
          <a:p>
            <a:pPr marL="0" indent="0">
              <a:buNone/>
            </a:pPr>
            <a:r>
              <a:rPr lang="en-TW" dirty="0"/>
              <a:t>There are two principles of counting:</a:t>
            </a:r>
          </a:p>
          <a:p>
            <a:pPr marL="514350" indent="-514350">
              <a:buAutoNum type="arabicPeriod"/>
            </a:pPr>
            <a:r>
              <a:rPr lang="en-TW" dirty="0"/>
              <a:t>M</a:t>
            </a:r>
            <a:r>
              <a:rPr lang="en-US" dirty="0" err="1"/>
              <a:t>ultiplication</a:t>
            </a:r>
            <a:r>
              <a:rPr lang="en-US" dirty="0"/>
              <a:t> Principle</a:t>
            </a:r>
          </a:p>
          <a:p>
            <a:pPr marL="514350" indent="-514350">
              <a:buAutoNum type="arabicPeriod"/>
            </a:pPr>
            <a:r>
              <a:rPr lang="en-US" dirty="0"/>
              <a:t>Addition Principle</a:t>
            </a:r>
          </a:p>
          <a:p>
            <a:pPr marL="514350" indent="-514350">
              <a:buAutoNum type="arabicPeriod"/>
            </a:pPr>
            <a:endParaRPr lang="en-US" dirty="0"/>
          </a:p>
          <a:p>
            <a:pPr marL="514350" indent="-514350">
              <a:buAutoNum type="arabicPeriod"/>
            </a:pPr>
            <a:endParaRPr lang="en-TW" dirty="0"/>
          </a:p>
        </p:txBody>
      </p:sp>
    </p:spTree>
    <p:extLst>
      <p:ext uri="{BB962C8B-B14F-4D97-AF65-F5344CB8AC3E}">
        <p14:creationId xmlns:p14="http://schemas.microsoft.com/office/powerpoint/2010/main" val="3658982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5F872-CF14-574E-B628-7D985CFED5E3}"/>
              </a:ext>
            </a:extLst>
          </p:cNvPr>
          <p:cNvSpPr>
            <a:spLocks noGrp="1"/>
          </p:cNvSpPr>
          <p:nvPr>
            <p:ph type="title"/>
          </p:nvPr>
        </p:nvSpPr>
        <p:spPr/>
        <p:txBody>
          <a:bodyPr/>
          <a:lstStyle/>
          <a:p>
            <a:r>
              <a:rPr lang="en-TW" dirty="0"/>
              <a:t>Multiplication Pinciple</a:t>
            </a:r>
          </a:p>
        </p:txBody>
      </p:sp>
      <p:sp>
        <p:nvSpPr>
          <p:cNvPr id="3" name="Content Placeholder 2">
            <a:extLst>
              <a:ext uri="{FF2B5EF4-FFF2-40B4-BE49-F238E27FC236}">
                <a16:creationId xmlns:a16="http://schemas.microsoft.com/office/drawing/2014/main" id="{BE50767F-3668-7646-8A7A-A7021282A143}"/>
              </a:ext>
            </a:extLst>
          </p:cNvPr>
          <p:cNvSpPr>
            <a:spLocks noGrp="1"/>
          </p:cNvSpPr>
          <p:nvPr>
            <p:ph idx="1"/>
          </p:nvPr>
        </p:nvSpPr>
        <p:spPr/>
        <p:txBody>
          <a:bodyPr/>
          <a:lstStyle/>
          <a:p>
            <a:pPr marL="0" indent="0">
              <a:buNone/>
            </a:pPr>
            <a:r>
              <a:rPr lang="en-TW" dirty="0"/>
              <a:t>Consider this example: Mike has to make 3 decisions.The first decision is to pick a game, he has 2 options – cards or PS5. The second decision is to pick a place, and he has 2 options – his house or Josh’s house. The third decision is to pick snacks, and he has 3 options – cheetos, Pringles, </a:t>
            </a:r>
            <a:r>
              <a:rPr lang="en-US" dirty="0"/>
              <a:t>and Milano. How many different combination of choices can he make?</a:t>
            </a:r>
          </a:p>
          <a:p>
            <a:pPr marL="0" indent="0">
              <a:buNone/>
            </a:pPr>
            <a:r>
              <a:rPr lang="en-US" dirty="0"/>
              <a:t>To visualize this, we can</a:t>
            </a:r>
            <a:br>
              <a:rPr lang="en-US" dirty="0"/>
            </a:br>
            <a:r>
              <a:rPr lang="en-US" dirty="0"/>
              <a:t>use a decision tree:</a:t>
            </a:r>
            <a:endParaRPr lang="en-TW" dirty="0"/>
          </a:p>
        </p:txBody>
      </p:sp>
      <p:pic>
        <p:nvPicPr>
          <p:cNvPr id="5" name="Graphic 4">
            <a:extLst>
              <a:ext uri="{FF2B5EF4-FFF2-40B4-BE49-F238E27FC236}">
                <a16:creationId xmlns:a16="http://schemas.microsoft.com/office/drawing/2014/main" id="{2F12B0E5-08DE-054A-A967-A61A142B3B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44657" y="3835410"/>
            <a:ext cx="6909143" cy="2768676"/>
          </a:xfrm>
          <a:prstGeom prst="rect">
            <a:avLst/>
          </a:prstGeom>
        </p:spPr>
      </p:pic>
    </p:spTree>
    <p:extLst>
      <p:ext uri="{BB962C8B-B14F-4D97-AF65-F5344CB8AC3E}">
        <p14:creationId xmlns:p14="http://schemas.microsoft.com/office/powerpoint/2010/main" val="2712592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2CF2-5065-7E4F-B27C-2B26C1045F7F}"/>
              </a:ext>
            </a:extLst>
          </p:cNvPr>
          <p:cNvSpPr>
            <a:spLocks noGrp="1"/>
          </p:cNvSpPr>
          <p:nvPr>
            <p:ph type="title"/>
          </p:nvPr>
        </p:nvSpPr>
        <p:spPr/>
        <p:txBody>
          <a:bodyPr/>
          <a:lstStyle/>
          <a:p>
            <a:r>
              <a:rPr lang="en-TW" dirty="0"/>
              <a:t>Multiplication Pinciple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74F928-814E-604E-81FD-B519C684BC5B}"/>
                  </a:ext>
                </a:extLst>
              </p:cNvPr>
              <p:cNvSpPr>
                <a:spLocks noGrp="1"/>
              </p:cNvSpPr>
              <p:nvPr>
                <p:ph idx="1"/>
              </p:nvPr>
            </p:nvSpPr>
            <p:spPr/>
            <p:txBody>
              <a:bodyPr/>
              <a:lstStyle/>
              <a:p>
                <a:pPr marL="0" indent="0">
                  <a:buNone/>
                </a:pPr>
                <a:r>
                  <a:rPr lang="en-TW" dirty="0"/>
                  <a:t>For the first, second and third decision, Mike has 2, 2, and 3 different options. Therefore, we can do:</a:t>
                </a:r>
              </a:p>
              <a:p>
                <a:pPr marL="0" indent="0" algn="ctr">
                  <a:buNone/>
                </a:pPr>
                <a:r>
                  <a:rPr lang="en-TW" dirty="0"/>
                  <a:t>2 x 2 x 3 = 12</a:t>
                </a:r>
              </a:p>
              <a:p>
                <a:pPr marL="0" indent="0">
                  <a:buNone/>
                </a:pPr>
                <a:r>
                  <a:rPr lang="en-TW" dirty="0"/>
                  <a:t>The formal definition of multiplication principle is that, if there are </a:t>
                </a:r>
                <a14:m>
                  <m:oMath xmlns:m="http://schemas.openxmlformats.org/officeDocument/2006/math">
                    <m:sSub>
                      <m:sSubPr>
                        <m:ctrlPr>
                          <a:rPr lang="en-TW"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oMath>
                </a14:m>
                <a:r>
                  <a:rPr lang="en-TW" dirty="0"/>
                  <a:t> possible outcomes for the first event, and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oMath>
                </a14:m>
                <a:r>
                  <a:rPr lang="en-TW" dirty="0"/>
                  <a:t> possible outcomes for the second event, then there are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oMath>
                </a14:m>
                <a:r>
                  <a:rPr lang="en-TW" dirty="0"/>
                  <a:t>x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oMath>
                </a14:m>
                <a:r>
                  <a:rPr lang="en-TW" dirty="0"/>
                  <a:t> possible outcomes for the sequence of the two events.</a:t>
                </a:r>
              </a:p>
            </p:txBody>
          </p:sp>
        </mc:Choice>
        <mc:Fallback xmlns="">
          <p:sp>
            <p:nvSpPr>
              <p:cNvPr id="3" name="Content Placeholder 2">
                <a:extLst>
                  <a:ext uri="{FF2B5EF4-FFF2-40B4-BE49-F238E27FC236}">
                    <a16:creationId xmlns:a16="http://schemas.microsoft.com/office/drawing/2014/main" id="{E174F928-814E-604E-81FD-B519C684BC5B}"/>
                  </a:ext>
                </a:extLst>
              </p:cNvPr>
              <p:cNvSpPr>
                <a:spLocks noGrp="1" noRot="1" noChangeAspect="1" noMove="1" noResize="1" noEditPoints="1" noAdjustHandles="1" noChangeArrowheads="1" noChangeShapeType="1" noTextEdit="1"/>
              </p:cNvSpPr>
              <p:nvPr>
                <p:ph idx="1"/>
              </p:nvPr>
            </p:nvSpPr>
            <p:spPr>
              <a:blipFill>
                <a:blip r:embed="rId2"/>
                <a:stretch>
                  <a:fillRect l="-1206" t="-2326" r="-1206"/>
                </a:stretch>
              </a:blipFill>
            </p:spPr>
            <p:txBody>
              <a:bodyPr/>
              <a:lstStyle/>
              <a:p>
                <a:r>
                  <a:rPr lang="en-TW">
                    <a:noFill/>
                  </a:rPr>
                  <a:t> </a:t>
                </a:r>
              </a:p>
            </p:txBody>
          </p:sp>
        </mc:Fallback>
      </mc:AlternateContent>
    </p:spTree>
    <p:extLst>
      <p:ext uri="{BB962C8B-B14F-4D97-AF65-F5344CB8AC3E}">
        <p14:creationId xmlns:p14="http://schemas.microsoft.com/office/powerpoint/2010/main" val="3128814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EFA0D-616C-3E45-83CC-FA4A251DBFB2}"/>
              </a:ext>
            </a:extLst>
          </p:cNvPr>
          <p:cNvSpPr>
            <a:spLocks noGrp="1"/>
          </p:cNvSpPr>
          <p:nvPr>
            <p:ph type="title"/>
          </p:nvPr>
        </p:nvSpPr>
        <p:spPr/>
        <p:txBody>
          <a:bodyPr/>
          <a:lstStyle/>
          <a:p>
            <a:r>
              <a:rPr lang="en-TW" dirty="0"/>
              <a:t>Example 4-2-1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E0B605-85C0-F24C-8A9C-6E0AFA84C312}"/>
                  </a:ext>
                </a:extLst>
              </p:cNvPr>
              <p:cNvSpPr>
                <a:spLocks noGrp="1"/>
              </p:cNvSpPr>
              <p:nvPr>
                <p:ph idx="1"/>
              </p:nvPr>
            </p:nvSpPr>
            <p:spPr/>
            <p:txBody>
              <a:bodyPr/>
              <a:lstStyle/>
              <a:p>
                <a:pPr marL="0" indent="0">
                  <a:buNone/>
                </a:pPr>
                <a:r>
                  <a:rPr lang="en-TW" dirty="0"/>
                  <a:t>Let’s consider this question - How many different cellphone numbers could there be in Taiwan, knowing that all cellphone numbers must start with 09 and the total number of digits have to be 10?</a:t>
                </a:r>
              </a:p>
              <a:p>
                <a:pPr marL="0" indent="0">
                  <a:buNone/>
                </a:pPr>
                <a:r>
                  <a:rPr lang="en-TW" dirty="0"/>
                  <a:t>There could be </a:t>
                </a:r>
                <a14:m>
                  <m:oMath xmlns:m="http://schemas.openxmlformats.org/officeDocument/2006/math">
                    <m:sSup>
                      <m:sSupPr>
                        <m:ctrlPr>
                          <a:rPr lang="en-TW"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8</m:t>
                        </m:r>
                      </m:sup>
                    </m:sSup>
                    <m:r>
                      <a:rPr lang="en-US" i="1">
                        <a:latin typeface="Cambria Math" panose="02040503050406030204" pitchFamily="18" charset="0"/>
                      </a:rPr>
                      <m:t>=100000000</m:t>
                    </m:r>
                    <m:r>
                      <a:rPr lang="en-US">
                        <a:latin typeface="Cambria Math" panose="02040503050406030204" pitchFamily="18" charset="0"/>
                      </a:rPr>
                      <m:t>,</m:t>
                    </m:r>
                  </m:oMath>
                </a14:m>
                <a:r>
                  <a:rPr lang="en-TW" dirty="0"/>
                  <a:t> which allows every Taiwanese resident to have on average 4 different cellphone numbers.</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59E0B605-85C0-F24C-8A9C-6E0AFA84C312}"/>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2199262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2E46B-6EAC-4541-88EF-77465FD8A868}"/>
              </a:ext>
            </a:extLst>
          </p:cNvPr>
          <p:cNvSpPr>
            <a:spLocks noGrp="1"/>
          </p:cNvSpPr>
          <p:nvPr>
            <p:ph type="title"/>
          </p:nvPr>
        </p:nvSpPr>
        <p:spPr/>
        <p:txBody>
          <a:bodyPr/>
          <a:lstStyle/>
          <a:p>
            <a:r>
              <a:rPr lang="en-TW" dirty="0"/>
              <a:t>Addition Principle</a:t>
            </a:r>
          </a:p>
        </p:txBody>
      </p:sp>
      <p:sp>
        <p:nvSpPr>
          <p:cNvPr id="3" name="Content Placeholder 2">
            <a:extLst>
              <a:ext uri="{FF2B5EF4-FFF2-40B4-BE49-F238E27FC236}">
                <a16:creationId xmlns:a16="http://schemas.microsoft.com/office/drawing/2014/main" id="{873AA4FD-A0E9-B547-84E2-0DA77B92CBF3}"/>
              </a:ext>
            </a:extLst>
          </p:cNvPr>
          <p:cNvSpPr>
            <a:spLocks noGrp="1"/>
          </p:cNvSpPr>
          <p:nvPr>
            <p:ph idx="1"/>
          </p:nvPr>
        </p:nvSpPr>
        <p:spPr/>
        <p:txBody>
          <a:bodyPr>
            <a:normAutofit lnSpcReduction="10000"/>
          </a:bodyPr>
          <a:lstStyle/>
          <a:p>
            <a:pPr marL="0" indent="0">
              <a:buNone/>
            </a:pPr>
            <a:r>
              <a:rPr lang="en-TW" dirty="0"/>
              <a:t>Let’s consider this example: Mike has a homework to do, but he wants to hang out with friends as well.</a:t>
            </a:r>
          </a:p>
          <a:p>
            <a:pPr marL="0" indent="0">
              <a:buNone/>
            </a:pPr>
            <a:r>
              <a:rPr lang="en-TW" dirty="0"/>
              <a:t>If he chooses to hang out with friends, then Mike has to make 3 decisions. The first decision is to pick a game, he has 2 options – cards or PS5. The second decision is to pick a place, and he has 2 options – his house or Josh’s house. The third decision is to pick snacks, and he has 3 options – cheetos, Pringles, </a:t>
            </a:r>
            <a:r>
              <a:rPr lang="en-US" dirty="0"/>
              <a:t>and Milano.</a:t>
            </a:r>
          </a:p>
          <a:p>
            <a:pPr marL="0" indent="0">
              <a:buNone/>
            </a:pPr>
            <a:r>
              <a:rPr lang="en-US" dirty="0"/>
              <a:t>If he chooses to do homework, then Mike has to make 2 decisions. The first decision is to pick a subject to study – Calculus or Discrete Math. The second decision to pick a place, and he has 2 options – library or school.</a:t>
            </a:r>
            <a:endParaRPr lang="en-TW" dirty="0"/>
          </a:p>
        </p:txBody>
      </p:sp>
    </p:spTree>
    <p:extLst>
      <p:ext uri="{BB962C8B-B14F-4D97-AF65-F5344CB8AC3E}">
        <p14:creationId xmlns:p14="http://schemas.microsoft.com/office/powerpoint/2010/main" val="118709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BFBCE-04B5-0A4D-8077-9C63BAEE069E}"/>
              </a:ext>
            </a:extLst>
          </p:cNvPr>
          <p:cNvSpPr>
            <a:spLocks noGrp="1"/>
          </p:cNvSpPr>
          <p:nvPr>
            <p:ph type="title"/>
          </p:nvPr>
        </p:nvSpPr>
        <p:spPr/>
        <p:txBody>
          <a:bodyPr/>
          <a:lstStyle/>
          <a:p>
            <a:r>
              <a:rPr lang="en-TW" dirty="0"/>
              <a:t>Addition Principle</a:t>
            </a:r>
          </a:p>
        </p:txBody>
      </p:sp>
      <p:sp>
        <p:nvSpPr>
          <p:cNvPr id="3" name="Content Placeholder 2">
            <a:extLst>
              <a:ext uri="{FF2B5EF4-FFF2-40B4-BE49-F238E27FC236}">
                <a16:creationId xmlns:a16="http://schemas.microsoft.com/office/drawing/2014/main" id="{F7636E37-AE00-684A-A47B-E2E1B4BA5AED}"/>
              </a:ext>
            </a:extLst>
          </p:cNvPr>
          <p:cNvSpPr>
            <a:spLocks noGrp="1"/>
          </p:cNvSpPr>
          <p:nvPr>
            <p:ph idx="1"/>
          </p:nvPr>
        </p:nvSpPr>
        <p:spPr/>
        <p:txBody>
          <a:bodyPr/>
          <a:lstStyle/>
          <a:p>
            <a:pPr marL="0" indent="0">
              <a:buNone/>
            </a:pPr>
            <a:r>
              <a:rPr lang="en-TW" dirty="0"/>
              <a:t>Therefore, how many different choices do Mike have? Well, this can be visiualize by decision tree as well:</a:t>
            </a:r>
          </a:p>
          <a:p>
            <a:pPr marL="0" indent="0">
              <a:buNone/>
            </a:pPr>
            <a:endParaRPr lang="en-TW" dirty="0"/>
          </a:p>
        </p:txBody>
      </p:sp>
      <p:pic>
        <p:nvPicPr>
          <p:cNvPr id="7" name="Graphic 6">
            <a:extLst>
              <a:ext uri="{FF2B5EF4-FFF2-40B4-BE49-F238E27FC236}">
                <a16:creationId xmlns:a16="http://schemas.microsoft.com/office/drawing/2014/main" id="{BF8DC05D-87BE-084B-A803-EB1897E502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2281" y="3146834"/>
            <a:ext cx="8847438" cy="3030129"/>
          </a:xfrm>
          <a:prstGeom prst="rect">
            <a:avLst/>
          </a:prstGeom>
        </p:spPr>
      </p:pic>
    </p:spTree>
    <p:extLst>
      <p:ext uri="{BB962C8B-B14F-4D97-AF65-F5344CB8AC3E}">
        <p14:creationId xmlns:p14="http://schemas.microsoft.com/office/powerpoint/2010/main" val="729365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A2D3-3FCD-B84F-B63E-090702A06011}"/>
              </a:ext>
            </a:extLst>
          </p:cNvPr>
          <p:cNvSpPr>
            <a:spLocks noGrp="1"/>
          </p:cNvSpPr>
          <p:nvPr>
            <p:ph type="title"/>
          </p:nvPr>
        </p:nvSpPr>
        <p:spPr/>
        <p:txBody>
          <a:bodyPr/>
          <a:lstStyle/>
          <a:p>
            <a:r>
              <a:rPr lang="en-TW" dirty="0"/>
              <a:t>Notes of Chapter</a:t>
            </a:r>
            <a:r>
              <a:rPr lang="en-US" dirty="0"/>
              <a:t> 4</a:t>
            </a:r>
            <a:endParaRPr lang="en-TW" dirty="0"/>
          </a:p>
        </p:txBody>
      </p:sp>
      <p:sp>
        <p:nvSpPr>
          <p:cNvPr id="3" name="Content Placeholder 2">
            <a:extLst>
              <a:ext uri="{FF2B5EF4-FFF2-40B4-BE49-F238E27FC236}">
                <a16:creationId xmlns:a16="http://schemas.microsoft.com/office/drawing/2014/main" id="{FBEDA6CA-05D3-EB49-B356-A1CFC0DC39A6}"/>
              </a:ext>
            </a:extLst>
          </p:cNvPr>
          <p:cNvSpPr>
            <a:spLocks noGrp="1"/>
          </p:cNvSpPr>
          <p:nvPr>
            <p:ph idx="1"/>
          </p:nvPr>
        </p:nvSpPr>
        <p:spPr/>
        <p:txBody>
          <a:bodyPr/>
          <a:lstStyle/>
          <a:p>
            <a:r>
              <a:rPr lang="en-US" dirty="0"/>
              <a:t>Chapter 4 is associated with chapter 1. You would not want to skip chapter 1 before learning this chapter.</a:t>
            </a:r>
          </a:p>
          <a:p>
            <a:r>
              <a:rPr lang="en-US" dirty="0"/>
              <a:t>In chapter 4, we will learn about permutations and combination; as a programmer, this might be one of the most important fundamental skills to have.</a:t>
            </a:r>
          </a:p>
          <a:p>
            <a:r>
              <a:rPr lang="en-US" dirty="0"/>
              <a:t>The idea of probability is used in machine learning (Naïve Bayes Theorem); computer scientist uses algorithms to determine the semantics and emotions of sentences.</a:t>
            </a:r>
          </a:p>
        </p:txBody>
      </p:sp>
    </p:spTree>
    <p:extLst>
      <p:ext uri="{BB962C8B-B14F-4D97-AF65-F5344CB8AC3E}">
        <p14:creationId xmlns:p14="http://schemas.microsoft.com/office/powerpoint/2010/main" val="94304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66D0A-EEAE-294B-8FBF-EDA143445DF0}"/>
              </a:ext>
            </a:extLst>
          </p:cNvPr>
          <p:cNvSpPr>
            <a:spLocks noGrp="1"/>
          </p:cNvSpPr>
          <p:nvPr>
            <p:ph type="title"/>
          </p:nvPr>
        </p:nvSpPr>
        <p:spPr/>
        <p:txBody>
          <a:bodyPr/>
          <a:lstStyle/>
          <a:p>
            <a:r>
              <a:rPr lang="en-TW" dirty="0"/>
              <a:t>Addition Principle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2CF602-239D-B540-A528-37F13643DC5E}"/>
                  </a:ext>
                </a:extLst>
              </p:cNvPr>
              <p:cNvSpPr>
                <a:spLocks noGrp="1"/>
              </p:cNvSpPr>
              <p:nvPr>
                <p:ph idx="1"/>
              </p:nvPr>
            </p:nvSpPr>
            <p:spPr/>
            <p:txBody>
              <a:bodyPr/>
              <a:lstStyle/>
              <a:p>
                <a:pPr marL="0" indent="0">
                  <a:buNone/>
                </a:pPr>
                <a:r>
                  <a:rPr lang="en-TW" dirty="0"/>
                  <a:t>We can see that, after applying multiplication princple for each subtree, we need to sum the results together.</a:t>
                </a:r>
              </a:p>
              <a:p>
                <a:pPr marL="0" indent="0">
                  <a:buNone/>
                </a:pPr>
                <a:r>
                  <a:rPr lang="en-TW" dirty="0"/>
                  <a:t>The formal definition of addition principle is that, if A and B are disjoint events with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oMath>
                </a14:m>
                <a:r>
                  <a:rPr lang="en-TW" dirty="0"/>
                  <a:t> and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oMath>
                </a14:m>
                <a:r>
                  <a:rPr lang="en-TW" dirty="0"/>
                  <a:t> possible outcomes, repectively, then the total number of possible outcomes for event “A or B” is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TW"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oMath>
                </a14:m>
                <a:r>
                  <a:rPr lang="en-TW" dirty="0"/>
                  <a:t>.</a:t>
                </a:r>
              </a:p>
              <a:p>
                <a:pPr marL="0" indent="0">
                  <a:buNone/>
                </a:pPr>
                <a:r>
                  <a:rPr lang="en-TW" dirty="0"/>
                  <a:t>Choosing to study or hang out with friends are two disjoin</a:t>
                </a:r>
                <a:r>
                  <a:rPr lang="en-US" dirty="0"/>
                  <a:t>t</a:t>
                </a:r>
                <a:r>
                  <a:rPr lang="en-TW" dirty="0"/>
                  <a:t> event. Therefore, we need to use addition principle.</a:t>
                </a:r>
              </a:p>
            </p:txBody>
          </p:sp>
        </mc:Choice>
        <mc:Fallback xmlns="">
          <p:sp>
            <p:nvSpPr>
              <p:cNvPr id="3" name="Content Placeholder 2">
                <a:extLst>
                  <a:ext uri="{FF2B5EF4-FFF2-40B4-BE49-F238E27FC236}">
                    <a16:creationId xmlns:a16="http://schemas.microsoft.com/office/drawing/2014/main" id="{2E2CF602-239D-B540-A528-37F13643DC5E}"/>
                  </a:ext>
                </a:extLst>
              </p:cNvPr>
              <p:cNvSpPr>
                <a:spLocks noGrp="1" noRot="1" noChangeAspect="1" noMove="1" noResize="1" noEditPoints="1" noAdjustHandles="1" noChangeArrowheads="1" noChangeShapeType="1" noTextEdit="1"/>
              </p:cNvSpPr>
              <p:nvPr>
                <p:ph idx="1"/>
              </p:nvPr>
            </p:nvSpPr>
            <p:spPr>
              <a:blipFill>
                <a:blip r:embed="rId2"/>
                <a:stretch>
                  <a:fillRect l="-1217" t="-2241" r="-110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37705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0C466-3E7A-0543-A071-946F55ECD78B}"/>
              </a:ext>
            </a:extLst>
          </p:cNvPr>
          <p:cNvSpPr>
            <a:spLocks noGrp="1"/>
          </p:cNvSpPr>
          <p:nvPr>
            <p:ph type="title"/>
          </p:nvPr>
        </p:nvSpPr>
        <p:spPr/>
        <p:txBody>
          <a:bodyPr/>
          <a:lstStyle/>
          <a:p>
            <a:r>
              <a:rPr lang="en-TW" dirty="0"/>
              <a:t>Example 4-2-2</a:t>
            </a:r>
          </a:p>
        </p:txBody>
      </p:sp>
      <p:sp>
        <p:nvSpPr>
          <p:cNvPr id="3" name="Content Placeholder 2">
            <a:extLst>
              <a:ext uri="{FF2B5EF4-FFF2-40B4-BE49-F238E27FC236}">
                <a16:creationId xmlns:a16="http://schemas.microsoft.com/office/drawing/2014/main" id="{02A6F004-EAE3-1445-8263-BF811C8598E7}"/>
              </a:ext>
            </a:extLst>
          </p:cNvPr>
          <p:cNvSpPr>
            <a:spLocks noGrp="1"/>
          </p:cNvSpPr>
          <p:nvPr>
            <p:ph idx="1"/>
          </p:nvPr>
        </p:nvSpPr>
        <p:spPr/>
        <p:txBody>
          <a:bodyPr/>
          <a:lstStyle/>
          <a:p>
            <a:pPr marL="0" indent="0">
              <a:buNone/>
            </a:pPr>
            <a:r>
              <a:rPr lang="en-TW" dirty="0"/>
              <a:t>How many</a:t>
            </a:r>
            <a:r>
              <a:rPr lang="en-US" dirty="0"/>
              <a:t> different</a:t>
            </a:r>
            <a:r>
              <a:rPr lang="en-TW" dirty="0"/>
              <a:t> four-digits numbers begin with 4 or 5?</a:t>
            </a:r>
          </a:p>
        </p:txBody>
      </p:sp>
    </p:spTree>
    <p:extLst>
      <p:ext uri="{BB962C8B-B14F-4D97-AF65-F5344CB8AC3E}">
        <p14:creationId xmlns:p14="http://schemas.microsoft.com/office/powerpoint/2010/main" val="1265812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ADC9E-AC37-9F4A-BBB0-AB6554D062D8}"/>
              </a:ext>
            </a:extLst>
          </p:cNvPr>
          <p:cNvSpPr>
            <a:spLocks noGrp="1"/>
          </p:cNvSpPr>
          <p:nvPr>
            <p:ph type="title"/>
          </p:nvPr>
        </p:nvSpPr>
        <p:spPr/>
        <p:txBody>
          <a:bodyPr/>
          <a:lstStyle/>
          <a:p>
            <a:r>
              <a:rPr lang="en-TW" dirty="0"/>
              <a:t>IP Address – IPv4 and IPv6</a:t>
            </a:r>
          </a:p>
        </p:txBody>
      </p:sp>
      <p:sp>
        <p:nvSpPr>
          <p:cNvPr id="3" name="Content Placeholder 2">
            <a:extLst>
              <a:ext uri="{FF2B5EF4-FFF2-40B4-BE49-F238E27FC236}">
                <a16:creationId xmlns:a16="http://schemas.microsoft.com/office/drawing/2014/main" id="{31FD94FD-6427-9641-80D2-A2D031EE2F46}"/>
              </a:ext>
            </a:extLst>
          </p:cNvPr>
          <p:cNvSpPr>
            <a:spLocks noGrp="1"/>
          </p:cNvSpPr>
          <p:nvPr>
            <p:ph idx="1"/>
          </p:nvPr>
        </p:nvSpPr>
        <p:spPr>
          <a:xfrm>
            <a:off x="838200" y="1825625"/>
            <a:ext cx="10515600" cy="4667250"/>
          </a:xfrm>
        </p:spPr>
        <p:txBody>
          <a:bodyPr>
            <a:normAutofit lnSpcReduction="10000"/>
          </a:bodyPr>
          <a:lstStyle/>
          <a:p>
            <a:pPr marL="0" indent="0">
              <a:buNone/>
            </a:pPr>
            <a:r>
              <a:rPr lang="en-TW" dirty="0"/>
              <a:t>Let’s learn about the application of counting in computer science; IPv4 address is the unique 32 bits of number assigned to each device that is connected to the internet. According to the format of IP address, how many different devices in the world can connect to the internet at the same time?</a:t>
            </a:r>
          </a:p>
          <a:p>
            <a:pPr marL="0" indent="0">
              <a:buNone/>
            </a:pPr>
            <a:r>
              <a:rPr lang="en-TW" dirty="0"/>
              <a:t>Notice t</a:t>
            </a:r>
            <a:r>
              <a:rPr lang="en-US" dirty="0"/>
              <a:t>ha</a:t>
            </a:r>
            <a:r>
              <a:rPr lang="en-TW" dirty="0"/>
              <a:t>t every 8 bits of number in IPv4 is transformed to an integer from 0 to 255; therefore, IPv4 looks like:</a:t>
            </a:r>
          </a:p>
          <a:p>
            <a:pPr marL="0" indent="0" algn="ctr">
              <a:buNone/>
            </a:pPr>
            <a:r>
              <a:rPr lang="en-TW" dirty="0"/>
              <a:t>168.1.7.0</a:t>
            </a:r>
          </a:p>
          <a:p>
            <a:pPr marL="0" indent="0">
              <a:buNone/>
            </a:pPr>
            <a:r>
              <a:rPr lang="en-TW" dirty="0"/>
              <a:t>Instead of something like:</a:t>
            </a:r>
          </a:p>
          <a:p>
            <a:pPr marL="0" indent="0" algn="ctr">
              <a:buNone/>
            </a:pPr>
            <a:r>
              <a:rPr lang="en-TW" dirty="0"/>
              <a:t>10101000.00000001.00000111.00000000</a:t>
            </a:r>
          </a:p>
          <a:p>
            <a:pPr marL="0" indent="0">
              <a:buNone/>
            </a:pPr>
            <a:r>
              <a:rPr lang="en-US" dirty="0"/>
              <a:t>A</a:t>
            </a:r>
            <a:r>
              <a:rPr lang="en-TW" dirty="0"/>
              <a:t>s the upper one is more human-memorable.</a:t>
            </a:r>
          </a:p>
        </p:txBody>
      </p:sp>
    </p:spTree>
    <p:extLst>
      <p:ext uri="{BB962C8B-B14F-4D97-AF65-F5344CB8AC3E}">
        <p14:creationId xmlns:p14="http://schemas.microsoft.com/office/powerpoint/2010/main" val="3249209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9BDCF-3CC6-9443-B003-5AD6A37888D4}"/>
              </a:ext>
            </a:extLst>
          </p:cNvPr>
          <p:cNvSpPr>
            <a:spLocks noGrp="1"/>
          </p:cNvSpPr>
          <p:nvPr>
            <p:ph type="title"/>
          </p:nvPr>
        </p:nvSpPr>
        <p:spPr/>
        <p:txBody>
          <a:bodyPr/>
          <a:lstStyle/>
          <a:p>
            <a:r>
              <a:rPr lang="en-TW" dirty="0"/>
              <a:t>IP Address – IPv4 and IPv6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39116D-03D1-D342-9DF8-224941A04E47}"/>
                  </a:ext>
                </a:extLst>
              </p:cNvPr>
              <p:cNvSpPr>
                <a:spLocks noGrp="1"/>
              </p:cNvSpPr>
              <p:nvPr>
                <p:ph idx="1"/>
              </p:nvPr>
            </p:nvSpPr>
            <p:spPr/>
            <p:txBody>
              <a:bodyPr/>
              <a:lstStyle/>
              <a:p>
                <a:pPr marL="0" indent="0">
                  <a:buNone/>
                </a:pPr>
                <a:r>
                  <a:rPr lang="en-TW" dirty="0"/>
                  <a:t>By using the multiplication principle, we kn</a:t>
                </a:r>
                <a:r>
                  <a:rPr lang="en-US" dirty="0"/>
                  <a:t>ow</a:t>
                </a:r>
                <a:r>
                  <a:rPr lang="en-TW" dirty="0"/>
                  <a:t> that we have </a:t>
                </a:r>
                <a14:m>
                  <m:oMath xmlns:m="http://schemas.openxmlformats.org/officeDocument/2006/math">
                    <m:sSup>
                      <m:sSupPr>
                        <m:ctrlPr>
                          <a:rPr lang="en-TW"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32</m:t>
                        </m:r>
                      </m:sup>
                    </m:sSup>
                  </m:oMath>
                </a14:m>
                <a:r>
                  <a:rPr lang="en-TW" dirty="0"/>
                  <a:t> different IP address possible. Therefore, </a:t>
                </a:r>
                <a14:m>
                  <m:oMath xmlns:m="http://schemas.openxmlformats.org/officeDocument/2006/math">
                    <m:sSup>
                      <m:sSupPr>
                        <m:ctrlPr>
                          <a:rPr lang="en-TW"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32</m:t>
                        </m:r>
                      </m:sup>
                    </m:sSup>
                    <m:r>
                      <a:rPr lang="en-US">
                        <a:latin typeface="Cambria Math" panose="02040503050406030204" pitchFamily="18" charset="0"/>
                      </a:rPr>
                      <m:t>=4294967296</m:t>
                    </m:r>
                  </m:oMath>
                </a14:m>
                <a:r>
                  <a:rPr lang="en-TW" dirty="0"/>
                  <a:t>, about 4.3 billions. However, there are about 7.2 billons people in this world, and each person might have more than 1 device connected to the internet.</a:t>
                </a:r>
              </a:p>
              <a:p>
                <a:pPr marL="0" indent="0">
                  <a:buNone/>
                </a:pPr>
                <a:r>
                  <a:rPr lang="en-TW" dirty="0"/>
                  <a:t>Therefore, IPv6 was introduced in 1990s; IPv6 uses 128 bits of number, and it allows </a:t>
                </a:r>
                <a14:m>
                  <m:oMath xmlns:m="http://schemas.openxmlformats.org/officeDocument/2006/math">
                    <m:sSup>
                      <m:sSupPr>
                        <m:ctrlPr>
                          <a:rPr lang="en-TW"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128</m:t>
                        </m:r>
                      </m:sup>
                    </m:sSup>
                    <m:r>
                      <a:rPr lang="en-US" b="0" i="1" smtClean="0">
                        <a:latin typeface="Cambria Math" panose="02040503050406030204" pitchFamily="18" charset="0"/>
                      </a:rPr>
                      <m:t>=3.4</m:t>
                    </m:r>
                  </m:oMath>
                </a14:m>
                <a:r>
                  <a:rPr lang="en-TW" dirty="0"/>
                  <a:t> x </a:t>
                </a:r>
                <a14:m>
                  <m:oMath xmlns:m="http://schemas.openxmlformats.org/officeDocument/2006/math">
                    <m:sSup>
                      <m:sSupPr>
                        <m:ctrlPr>
                          <a:rPr lang="en-TW" i="1">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38</m:t>
                        </m:r>
                      </m:sup>
                    </m:sSup>
                  </m:oMath>
                </a14:m>
                <a:r>
                  <a:rPr lang="en-TW" dirty="0"/>
                  <a:t> different devices to go on the internet. This will make sure that every single rock and sand on this earth would be able have an IPv6 address.</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FB39116D-03D1-D342-9DF8-224941A04E47}"/>
                  </a:ext>
                </a:extLst>
              </p:cNvPr>
              <p:cNvSpPr>
                <a:spLocks noGrp="1" noRot="1" noChangeAspect="1" noMove="1" noResize="1" noEditPoints="1" noAdjustHandles="1" noChangeArrowheads="1" noChangeShapeType="1" noTextEdit="1"/>
              </p:cNvSpPr>
              <p:nvPr>
                <p:ph idx="1"/>
              </p:nvPr>
            </p:nvSpPr>
            <p:spPr>
              <a:blipFill>
                <a:blip r:embed="rId2"/>
                <a:stretch>
                  <a:fillRect l="-1206" t="-2326" r="-1689"/>
                </a:stretch>
              </a:blipFill>
            </p:spPr>
            <p:txBody>
              <a:bodyPr/>
              <a:lstStyle/>
              <a:p>
                <a:r>
                  <a:rPr lang="en-TW">
                    <a:noFill/>
                  </a:rPr>
                  <a:t> </a:t>
                </a:r>
              </a:p>
            </p:txBody>
          </p:sp>
        </mc:Fallback>
      </mc:AlternateContent>
    </p:spTree>
    <p:extLst>
      <p:ext uri="{BB962C8B-B14F-4D97-AF65-F5344CB8AC3E}">
        <p14:creationId xmlns:p14="http://schemas.microsoft.com/office/powerpoint/2010/main" val="420947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57FE6-0B2A-CE45-A389-49CEB6908E24}"/>
              </a:ext>
            </a:extLst>
          </p:cNvPr>
          <p:cNvSpPr>
            <a:spLocks noGrp="1"/>
          </p:cNvSpPr>
          <p:nvPr>
            <p:ph type="title"/>
          </p:nvPr>
        </p:nvSpPr>
        <p:spPr/>
        <p:txBody>
          <a:bodyPr/>
          <a:lstStyle/>
          <a:p>
            <a:r>
              <a:rPr lang="en-TW" dirty="0"/>
              <a:t>Domain Name System</a:t>
            </a:r>
          </a:p>
        </p:txBody>
      </p:sp>
      <p:sp>
        <p:nvSpPr>
          <p:cNvPr id="3" name="Content Placeholder 2">
            <a:extLst>
              <a:ext uri="{FF2B5EF4-FFF2-40B4-BE49-F238E27FC236}">
                <a16:creationId xmlns:a16="http://schemas.microsoft.com/office/drawing/2014/main" id="{BC8C9866-2FC8-2F4C-BB7B-6438FEC78ED9}"/>
              </a:ext>
            </a:extLst>
          </p:cNvPr>
          <p:cNvSpPr>
            <a:spLocks noGrp="1"/>
          </p:cNvSpPr>
          <p:nvPr>
            <p:ph idx="1"/>
          </p:nvPr>
        </p:nvSpPr>
        <p:spPr/>
        <p:txBody>
          <a:bodyPr/>
          <a:lstStyle/>
          <a:p>
            <a:pPr marL="0" indent="0">
              <a:buNone/>
            </a:pPr>
            <a:r>
              <a:rPr lang="en-US" dirty="0"/>
              <a:t>The Domain Name System (DNS) is the Internet's system for mapping alphabetic names to numeric Internet Protocol (IP) addresses. Using the </a:t>
            </a:r>
            <a:r>
              <a:rPr lang="en-US" dirty="0" err="1"/>
              <a:t>www.example.com</a:t>
            </a:r>
            <a:r>
              <a:rPr lang="en-US" dirty="0"/>
              <a:t> URL, </a:t>
            </a:r>
            <a:r>
              <a:rPr lang="en-US" dirty="0" err="1"/>
              <a:t>example.com</a:t>
            </a:r>
            <a:r>
              <a:rPr lang="en-US" dirty="0"/>
              <a:t> is the domain name, and www is the hostname.</a:t>
            </a:r>
          </a:p>
          <a:p>
            <a:pPr marL="0" indent="0">
              <a:buNone/>
            </a:pPr>
            <a:r>
              <a:rPr lang="en-US" dirty="0"/>
              <a:t>DNS is aimed to make people memorize the domain name, instead of meaningless digits. For example, memorizing “</a:t>
            </a:r>
            <a:r>
              <a:rPr lang="en-US" dirty="0" err="1"/>
              <a:t>www.youtube.com</a:t>
            </a:r>
            <a:r>
              <a:rPr lang="en-US" dirty="0"/>
              <a:t>” is easier than memorizing “168.112.0.12”.</a:t>
            </a:r>
          </a:p>
          <a:p>
            <a:pPr marL="0" indent="0">
              <a:buNone/>
            </a:pPr>
            <a:r>
              <a:rPr lang="en-US" dirty="0"/>
              <a:t>A simple DNS will be:</a:t>
            </a:r>
          </a:p>
          <a:p>
            <a:pPr marL="0" indent="0">
              <a:buNone/>
            </a:pPr>
            <a:endParaRPr lang="en-US" dirty="0"/>
          </a:p>
          <a:p>
            <a:pPr marL="0" indent="0">
              <a:buNone/>
            </a:pPr>
            <a:endParaRPr lang="en-TW" dirty="0"/>
          </a:p>
        </p:txBody>
      </p:sp>
      <p:graphicFrame>
        <p:nvGraphicFramePr>
          <p:cNvPr id="4" name="Table 4">
            <a:extLst>
              <a:ext uri="{FF2B5EF4-FFF2-40B4-BE49-F238E27FC236}">
                <a16:creationId xmlns:a16="http://schemas.microsoft.com/office/drawing/2014/main" id="{CE26837E-AA83-7E41-9B8E-867413E76CA1}"/>
              </a:ext>
            </a:extLst>
          </p:cNvPr>
          <p:cNvGraphicFramePr>
            <a:graphicFrameLocks noGrp="1"/>
          </p:cNvGraphicFramePr>
          <p:nvPr>
            <p:extLst>
              <p:ext uri="{D42A27DB-BD31-4B8C-83A1-F6EECF244321}">
                <p14:modId xmlns:p14="http://schemas.microsoft.com/office/powerpoint/2010/main" val="3771875104"/>
              </p:ext>
            </p:extLst>
          </p:nvPr>
        </p:nvGraphicFramePr>
        <p:xfrm>
          <a:off x="838200" y="5377179"/>
          <a:ext cx="10109886" cy="1115694"/>
        </p:xfrm>
        <a:graphic>
          <a:graphicData uri="http://schemas.openxmlformats.org/drawingml/2006/table">
            <a:tbl>
              <a:tblPr firstRow="1" bandRow="1">
                <a:tableStyleId>{3B4B98B0-60AC-42C2-AFA5-B58CD77FA1E5}</a:tableStyleId>
              </a:tblPr>
              <a:tblGrid>
                <a:gridCol w="5054943">
                  <a:extLst>
                    <a:ext uri="{9D8B030D-6E8A-4147-A177-3AD203B41FA5}">
                      <a16:colId xmlns:a16="http://schemas.microsoft.com/office/drawing/2014/main" val="2560624790"/>
                    </a:ext>
                  </a:extLst>
                </a:gridCol>
                <a:gridCol w="5054943">
                  <a:extLst>
                    <a:ext uri="{9D8B030D-6E8A-4147-A177-3AD203B41FA5}">
                      <a16:colId xmlns:a16="http://schemas.microsoft.com/office/drawing/2014/main" val="1686695472"/>
                    </a:ext>
                  </a:extLst>
                </a:gridCol>
              </a:tblGrid>
              <a:tr h="371898">
                <a:tc>
                  <a:txBody>
                    <a:bodyPr/>
                    <a:lstStyle/>
                    <a:p>
                      <a:pPr algn="ctr"/>
                      <a:r>
                        <a:rPr lang="en-TW" b="0" dirty="0"/>
                        <a:t>youtube.com</a:t>
                      </a:r>
                    </a:p>
                  </a:txBody>
                  <a:tcPr anchor="ctr"/>
                </a:tc>
                <a:tc>
                  <a:txBody>
                    <a:bodyPr/>
                    <a:lstStyle/>
                    <a:p>
                      <a:pPr algn="ctr"/>
                      <a:r>
                        <a:rPr lang="en-TW" b="0" dirty="0"/>
                        <a:t>168.112.0.15</a:t>
                      </a:r>
                    </a:p>
                  </a:txBody>
                  <a:tcPr anchor="ctr"/>
                </a:tc>
                <a:extLst>
                  <a:ext uri="{0D108BD9-81ED-4DB2-BD59-A6C34878D82A}">
                    <a16:rowId xmlns:a16="http://schemas.microsoft.com/office/drawing/2014/main" val="2764165563"/>
                  </a:ext>
                </a:extLst>
              </a:tr>
              <a:tr h="371898">
                <a:tc>
                  <a:txBody>
                    <a:bodyPr/>
                    <a:lstStyle/>
                    <a:p>
                      <a:pPr algn="ctr"/>
                      <a:r>
                        <a:rPr lang="en-TW" b="0" dirty="0"/>
                        <a:t>example.com</a:t>
                      </a:r>
                    </a:p>
                  </a:txBody>
                  <a:tcPr anchor="ctr"/>
                </a:tc>
                <a:tc>
                  <a:txBody>
                    <a:bodyPr/>
                    <a:lstStyle/>
                    <a:p>
                      <a:pPr algn="ctr"/>
                      <a:r>
                        <a:rPr lang="en-TW" b="0" dirty="0"/>
                        <a:t>167.3.22.19</a:t>
                      </a:r>
                    </a:p>
                  </a:txBody>
                  <a:tcPr anchor="ctr"/>
                </a:tc>
                <a:extLst>
                  <a:ext uri="{0D108BD9-81ED-4DB2-BD59-A6C34878D82A}">
                    <a16:rowId xmlns:a16="http://schemas.microsoft.com/office/drawing/2014/main" val="1691711629"/>
                  </a:ext>
                </a:extLst>
              </a:tr>
              <a:tr h="371898">
                <a:tc>
                  <a:txBody>
                    <a:bodyPr/>
                    <a:lstStyle/>
                    <a:p>
                      <a:pPr algn="ctr"/>
                      <a:r>
                        <a:rPr lang="en-US" b="0" dirty="0"/>
                        <a:t>G</a:t>
                      </a:r>
                      <a:r>
                        <a:rPr lang="en-TW" b="0" dirty="0"/>
                        <a:t>oogle.com</a:t>
                      </a:r>
                    </a:p>
                  </a:txBody>
                  <a:tcPr anchor="ctr"/>
                </a:tc>
                <a:tc>
                  <a:txBody>
                    <a:bodyPr/>
                    <a:lstStyle/>
                    <a:p>
                      <a:pPr algn="ctr"/>
                      <a:r>
                        <a:rPr lang="en-TW" b="0" dirty="0"/>
                        <a:t>168.0.1.3</a:t>
                      </a:r>
                    </a:p>
                  </a:txBody>
                  <a:tcPr anchor="ctr"/>
                </a:tc>
                <a:extLst>
                  <a:ext uri="{0D108BD9-81ED-4DB2-BD59-A6C34878D82A}">
                    <a16:rowId xmlns:a16="http://schemas.microsoft.com/office/drawing/2014/main" val="3710592322"/>
                  </a:ext>
                </a:extLst>
              </a:tr>
            </a:tbl>
          </a:graphicData>
        </a:graphic>
      </p:graphicFrame>
    </p:spTree>
    <p:extLst>
      <p:ext uri="{BB962C8B-B14F-4D97-AF65-F5344CB8AC3E}">
        <p14:creationId xmlns:p14="http://schemas.microsoft.com/office/powerpoint/2010/main" val="2097381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3226-730A-284A-A0D7-9AAEAE1CC345}"/>
              </a:ext>
            </a:extLst>
          </p:cNvPr>
          <p:cNvSpPr>
            <a:spLocks noGrp="1"/>
          </p:cNvSpPr>
          <p:nvPr>
            <p:ph type="title"/>
          </p:nvPr>
        </p:nvSpPr>
        <p:spPr/>
        <p:txBody>
          <a:bodyPr/>
          <a:lstStyle/>
          <a:p>
            <a:r>
              <a:rPr lang="en-TW" dirty="0"/>
              <a:t>Images in Computers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C4EBFE-82D8-4146-8C3A-AB28B52270E5}"/>
                  </a:ext>
                </a:extLst>
              </p:cNvPr>
              <p:cNvSpPr>
                <a:spLocks noGrp="1"/>
              </p:cNvSpPr>
              <p:nvPr>
                <p:ph idx="1"/>
              </p:nvPr>
            </p:nvSpPr>
            <p:spPr>
              <a:xfrm>
                <a:off x="838200" y="1825625"/>
                <a:ext cx="6677416" cy="4351338"/>
              </a:xfrm>
            </p:spPr>
            <p:txBody>
              <a:bodyPr>
                <a:normAutofit/>
              </a:bodyPr>
              <a:lstStyle/>
              <a:p>
                <a:pPr marL="0" indent="0">
                  <a:buNone/>
                </a:pPr>
                <a:r>
                  <a:rPr lang="en-TW" dirty="0"/>
                  <a:t>Anther example of using multiplication principle is the images of computers. Images are stored with pixels, and each pixel stores a 24 bits of number, where every 8 bit represents the value of Red, Green, and Blue.</a:t>
                </a:r>
              </a:p>
              <a:p>
                <a:pPr marL="0" indent="0">
                  <a:buNone/>
                </a:pPr>
                <a:r>
                  <a:rPr lang="en-TW" dirty="0"/>
                  <a:t>According to the multiplication principle, how many different colors can computers present? It would be </a:t>
                </a:r>
                <a14:m>
                  <m:oMath xmlns:m="http://schemas.openxmlformats.org/officeDocument/2006/math">
                    <m:sSup>
                      <m:sSupPr>
                        <m:ctrlPr>
                          <a:rPr lang="en-TW"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24</m:t>
                        </m:r>
                      </m:sup>
                    </m:sSup>
                    <m:r>
                      <a:rPr lang="en-US" i="1">
                        <a:latin typeface="Cambria Math" panose="02040503050406030204" pitchFamily="18" charset="0"/>
                      </a:rPr>
                      <m:t>=16777216</m:t>
                    </m:r>
                  </m:oMath>
                </a14:m>
                <a:r>
                  <a:rPr lang="en-TW" dirty="0"/>
                  <a:t>, which is </a:t>
                </a:r>
                <a:r>
                  <a:rPr lang="en-TW"/>
                  <a:t>about 16 </a:t>
                </a:r>
                <a:r>
                  <a:rPr lang="en-TW" dirty="0"/>
                  <a:t>millions.</a:t>
                </a:r>
              </a:p>
            </p:txBody>
          </p:sp>
        </mc:Choice>
        <mc:Fallback xmlns="">
          <p:sp>
            <p:nvSpPr>
              <p:cNvPr id="3" name="Content Placeholder 2">
                <a:extLst>
                  <a:ext uri="{FF2B5EF4-FFF2-40B4-BE49-F238E27FC236}">
                    <a16:creationId xmlns:a16="http://schemas.microsoft.com/office/drawing/2014/main" id="{01C4EBFE-82D8-4146-8C3A-AB28B52270E5}"/>
                  </a:ext>
                </a:extLst>
              </p:cNvPr>
              <p:cNvSpPr>
                <a:spLocks noGrp="1" noRot="1" noChangeAspect="1" noMove="1" noResize="1" noEditPoints="1" noAdjustHandles="1" noChangeArrowheads="1" noChangeShapeType="1" noTextEdit="1"/>
              </p:cNvSpPr>
              <p:nvPr>
                <p:ph idx="1"/>
              </p:nvPr>
            </p:nvSpPr>
            <p:spPr>
              <a:xfrm>
                <a:off x="838200" y="1825625"/>
                <a:ext cx="6677416" cy="4351338"/>
              </a:xfrm>
              <a:blipFill>
                <a:blip r:embed="rId2"/>
                <a:stretch>
                  <a:fillRect l="-1918" t="-2241" r="-1826"/>
                </a:stretch>
              </a:blipFill>
            </p:spPr>
            <p:txBody>
              <a:bodyPr/>
              <a:lstStyle/>
              <a:p>
                <a:r>
                  <a:rPr lang="zh-TW" altLang="en-US">
                    <a:noFill/>
                  </a:rPr>
                  <a:t> </a:t>
                </a:r>
              </a:p>
            </p:txBody>
          </p:sp>
        </mc:Fallback>
      </mc:AlternateContent>
      <p:pic>
        <p:nvPicPr>
          <p:cNvPr id="4" name="Content Placeholder 4" descr="A picture containing chart&#10;&#10;Description automatically generated">
            <a:extLst>
              <a:ext uri="{FF2B5EF4-FFF2-40B4-BE49-F238E27FC236}">
                <a16:creationId xmlns:a16="http://schemas.microsoft.com/office/drawing/2014/main" id="{43B8BFB5-7E2B-2144-9BA5-4CA3D415E8FE}"/>
              </a:ext>
            </a:extLst>
          </p:cNvPr>
          <p:cNvPicPr>
            <a:picLocks noChangeAspect="1"/>
          </p:cNvPicPr>
          <p:nvPr/>
        </p:nvPicPr>
        <p:blipFill>
          <a:blip r:embed="rId3"/>
          <a:stretch>
            <a:fillRect/>
          </a:stretch>
        </p:blipFill>
        <p:spPr>
          <a:xfrm>
            <a:off x="7903607" y="2204581"/>
            <a:ext cx="3108086" cy="3108086"/>
          </a:xfrm>
          <a:prstGeom prst="rect">
            <a:avLst/>
          </a:prstGeom>
        </p:spPr>
      </p:pic>
    </p:spTree>
    <p:extLst>
      <p:ext uri="{BB962C8B-B14F-4D97-AF65-F5344CB8AC3E}">
        <p14:creationId xmlns:p14="http://schemas.microsoft.com/office/powerpoint/2010/main" val="2290340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3800"/>
              <a:t>4-3</a:t>
            </a:r>
            <a:br>
              <a:rPr lang="en-US" sz="3800"/>
            </a:br>
            <a:r>
              <a:rPr lang="en-US" sz="3800"/>
              <a:t>Inclusive and Exclusive Principle</a:t>
            </a:r>
            <a:endParaRPr lang="en-TW" sz="380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7"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0693C4B9-68AC-0A4A-807E-DF66FEEF52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3394108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EFD81-B946-4D47-9540-994F0A27597A}"/>
              </a:ext>
            </a:extLst>
          </p:cNvPr>
          <p:cNvSpPr>
            <a:spLocks noGrp="1"/>
          </p:cNvSpPr>
          <p:nvPr>
            <p:ph type="title"/>
          </p:nvPr>
        </p:nvSpPr>
        <p:spPr/>
        <p:txBody>
          <a:bodyPr/>
          <a:lstStyle/>
          <a:p>
            <a:r>
              <a:rPr lang="en-TW" dirty="0"/>
              <a:t>Inclusive and Exclusive Principle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0AA723DC-89F5-3E40-BECC-CAD63921CC2F}"/>
                  </a:ext>
                </a:extLst>
              </p:cNvPr>
              <p:cNvSpPr>
                <a:spLocks noGrp="1"/>
              </p:cNvSpPr>
              <p:nvPr>
                <p:ph idx="1"/>
              </p:nvPr>
            </p:nvSpPr>
            <p:spPr/>
            <p:txBody>
              <a:bodyPr/>
              <a:lstStyle/>
              <a:p>
                <a:pPr marL="0" indent="0">
                  <a:buNone/>
                </a:pPr>
                <a:r>
                  <a:rPr lang="en-US" altLang="zh-TW" dirty="0"/>
                  <a:t>To understand the principle of inclusive and exclusive, we first define that |A| means the number of elements in set A. Then, we know that:</a:t>
                </a:r>
              </a:p>
              <a:p>
                <a:pPr marL="0" indent="0" algn="ctr">
                  <a:buNone/>
                </a:pPr>
                <a:r>
                  <a:rPr lang="en-US" altLang="zh-TW" dirty="0"/>
                  <a:t>|A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 = |A| + |B| - |A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a:t>
                </a:r>
              </a:p>
              <a:p>
                <a:pPr marL="0" indent="0">
                  <a:buNone/>
                </a:pPr>
                <a:endParaRPr lang="en-US" altLang="zh-TW" dirty="0"/>
              </a:p>
              <a:p>
                <a:pPr marL="0" indent="0">
                  <a:buNone/>
                </a:pPr>
                <a:r>
                  <a:rPr lang="en-US" altLang="zh-TW" dirty="0"/>
                  <a:t>We exclusively minus |A| + |B| </a:t>
                </a:r>
                <a:br>
                  <a:rPr lang="en-US" altLang="zh-TW" dirty="0"/>
                </a:br>
                <a:r>
                  <a:rPr lang="en-US" altLang="zh-TW" dirty="0"/>
                  <a:t>by |A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 so that we can get</a:t>
                </a:r>
                <a:br>
                  <a:rPr lang="en-US" altLang="zh-TW" dirty="0"/>
                </a:br>
                <a:r>
                  <a:rPr lang="en-US" altLang="zh-TW" dirty="0"/>
                  <a:t>the right value of |A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 as |A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a:t>
                </a:r>
                <a:br>
                  <a:rPr lang="en-US" altLang="zh-TW" dirty="0"/>
                </a:br>
                <a:r>
                  <a:rPr lang="en-US" altLang="zh-TW" dirty="0"/>
                  <a:t>might be counted repeatedly.</a:t>
                </a:r>
              </a:p>
              <a:p>
                <a:pPr marL="0" indent="0">
                  <a:buNone/>
                </a:pPr>
                <a:endParaRPr lang="en-US" altLang="zh-TW" dirty="0"/>
              </a:p>
              <a:p>
                <a:pPr marL="0" indent="0">
                  <a:buNone/>
                </a:pPr>
                <a:endParaRPr lang="en-US" altLang="zh-TW" dirty="0"/>
              </a:p>
              <a:p>
                <a:pPr marL="0" indent="0">
                  <a:buNone/>
                </a:pPr>
                <a:endParaRPr lang="en-US" altLang="zh-TW" dirty="0"/>
              </a:p>
            </p:txBody>
          </p:sp>
        </mc:Choice>
        <mc:Fallback xmlns="">
          <p:sp>
            <p:nvSpPr>
              <p:cNvPr id="7" name="Content Placeholder 6">
                <a:extLst>
                  <a:ext uri="{FF2B5EF4-FFF2-40B4-BE49-F238E27FC236}">
                    <a16:creationId xmlns:a16="http://schemas.microsoft.com/office/drawing/2014/main" id="{0AA723DC-89F5-3E40-BECC-CAD63921CC2F}"/>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pic>
        <p:nvPicPr>
          <p:cNvPr id="8" name="Graphic 7">
            <a:extLst>
              <a:ext uri="{FF2B5EF4-FFF2-40B4-BE49-F238E27FC236}">
                <a16:creationId xmlns:a16="http://schemas.microsoft.com/office/drawing/2014/main" id="{67AE3D05-4EB4-924C-BA7E-DAA183824F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83298" y="3792400"/>
            <a:ext cx="3742841" cy="2519500"/>
          </a:xfrm>
          <a:prstGeom prst="rect">
            <a:avLst/>
          </a:prstGeom>
        </p:spPr>
      </p:pic>
    </p:spTree>
    <p:extLst>
      <p:ext uri="{BB962C8B-B14F-4D97-AF65-F5344CB8AC3E}">
        <p14:creationId xmlns:p14="http://schemas.microsoft.com/office/powerpoint/2010/main" val="84614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AE16-3AD7-3445-A8BB-72596E48E6DA}"/>
              </a:ext>
            </a:extLst>
          </p:cNvPr>
          <p:cNvSpPr>
            <a:spLocks noGrp="1"/>
          </p:cNvSpPr>
          <p:nvPr>
            <p:ph type="title"/>
          </p:nvPr>
        </p:nvSpPr>
        <p:spPr/>
        <p:txBody>
          <a:bodyPr/>
          <a:lstStyle/>
          <a:p>
            <a:r>
              <a:rPr lang="en-TW" dirty="0"/>
              <a:t>Formal Proof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A17C7A-4421-8940-9382-A32033417B14}"/>
                  </a:ext>
                </a:extLst>
              </p:cNvPr>
              <p:cNvSpPr>
                <a:spLocks noGrp="1"/>
              </p:cNvSpPr>
              <p:nvPr>
                <p:ph idx="1"/>
              </p:nvPr>
            </p:nvSpPr>
            <p:spPr/>
            <p:txBody>
              <a:bodyPr/>
              <a:lstStyle/>
              <a:p>
                <a:pPr marL="0" indent="0">
                  <a:buNone/>
                </a:pPr>
                <a:r>
                  <a:rPr lang="en-TW" dirty="0"/>
                  <a:t>A formal proof of </a:t>
                </a:r>
                <a:r>
                  <a:rPr lang="en-US" altLang="zh-TW" dirty="0"/>
                  <a:t>|A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 = |A| + |B| - |A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a:t>
                </a:r>
                <a:r>
                  <a:rPr lang="en-TW" altLang="zh-TW" dirty="0"/>
                  <a:t> is the following:</a:t>
                </a:r>
                <a:r>
                  <a:rPr lang="en-US" altLang="zh-TW" dirty="0"/>
                  <a:t> first, we need to know that A – B, B – A, 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 are 3 mutually disjoint sets. Then, we do:</a:t>
                </a:r>
              </a:p>
              <a:p>
                <a:pPr marL="0" indent="0">
                  <a:buNone/>
                </a:pPr>
                <a:r>
                  <a:rPr lang="en-US" altLang="zh-TW" dirty="0"/>
                  <a:t>|A </a:t>
                </a:r>
                <a14:m>
                  <m:oMath xmlns:m="http://schemas.openxmlformats.org/officeDocument/2006/math">
                    <m:r>
                      <a:rPr lang="en-TW" i="1" smtClean="0">
                        <a:latin typeface="Cambria Math" panose="02040503050406030204" pitchFamily="18" charset="0"/>
                        <a:ea typeface="Cambria Math" panose="02040503050406030204" pitchFamily="18" charset="0"/>
                      </a:rPr>
                      <m:t>⋃</m:t>
                    </m:r>
                    <m:r>
                      <a:rPr lang="en-TW" i="1">
                        <a:latin typeface="Cambria Math" panose="02040503050406030204" pitchFamily="18" charset="0"/>
                        <a:ea typeface="Cambria Math" panose="02040503050406030204" pitchFamily="18" charset="0"/>
                      </a:rPr>
                      <m:t> </m:t>
                    </m:r>
                  </m:oMath>
                </a14:m>
                <a:r>
                  <a:rPr lang="en-US" altLang="zh-TW" dirty="0"/>
                  <a:t>B| = |(A - B)</a:t>
                </a:r>
                <a:r>
                  <a:rPr lang="en-TW" dirty="0">
                    <a:ea typeface="Cambria Math" panose="02040503050406030204" pitchFamily="18" charset="0"/>
                  </a:rPr>
                  <a:t>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US" altLang="zh-TW" dirty="0"/>
                  <a:t> (B - 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a:t>
                </a:r>
              </a:p>
              <a:p>
                <a:pPr marL="0" indent="0">
                  <a:buNone/>
                </a:pPr>
                <a:r>
                  <a:rPr lang="en-US" altLang="zh-TW" dirty="0"/>
                  <a:t>               = |A - B| + |B - A| + | 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 |</a:t>
                </a:r>
              </a:p>
              <a:p>
                <a:pPr marL="0" indent="0">
                  <a:buNone/>
                </a:pPr>
                <a:r>
                  <a:rPr lang="en-US" altLang="zh-TW" dirty="0"/>
                  <a:t>               = |A| - | 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 | + |B| - | 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 | + | 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 |</a:t>
                </a:r>
                <a:endParaRPr lang="en-TW" altLang="zh-TW" dirty="0"/>
              </a:p>
              <a:p>
                <a:pPr marL="0" indent="0">
                  <a:buNone/>
                </a:pPr>
                <a:r>
                  <a:rPr lang="en-TW" altLang="zh-TW" dirty="0"/>
                  <a:t>               = |A| + |B| - </a:t>
                </a:r>
                <a:r>
                  <a:rPr lang="en-US" altLang="zh-TW" dirty="0"/>
                  <a:t>|A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a:t>
                </a:r>
                <a:endParaRPr lang="en-TW" altLang="zh-TW" dirty="0"/>
              </a:p>
              <a:p>
                <a:pPr marL="0" indent="0">
                  <a:buNone/>
                </a:pPr>
                <a:endParaRPr lang="en-US" altLang="zh-TW" dirty="0"/>
              </a:p>
            </p:txBody>
          </p:sp>
        </mc:Choice>
        <mc:Fallback xmlns="">
          <p:sp>
            <p:nvSpPr>
              <p:cNvPr id="3" name="Content Placeholder 2">
                <a:extLst>
                  <a:ext uri="{FF2B5EF4-FFF2-40B4-BE49-F238E27FC236}">
                    <a16:creationId xmlns:a16="http://schemas.microsoft.com/office/drawing/2014/main" id="{86A17C7A-4421-8940-9382-A32033417B14}"/>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3344104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3BEB1-136E-B049-966A-38E50D68F623}"/>
              </a:ext>
            </a:extLst>
          </p:cNvPr>
          <p:cNvSpPr>
            <a:spLocks noGrp="1"/>
          </p:cNvSpPr>
          <p:nvPr>
            <p:ph type="title"/>
          </p:nvPr>
        </p:nvSpPr>
        <p:spPr/>
        <p:txBody>
          <a:bodyPr/>
          <a:lstStyle/>
          <a:p>
            <a:r>
              <a:rPr lang="en-TW" dirty="0"/>
              <a:t>Example 4-3-1</a:t>
            </a:r>
          </a:p>
        </p:txBody>
      </p:sp>
      <p:sp>
        <p:nvSpPr>
          <p:cNvPr id="3" name="Content Placeholder 2">
            <a:extLst>
              <a:ext uri="{FF2B5EF4-FFF2-40B4-BE49-F238E27FC236}">
                <a16:creationId xmlns:a16="http://schemas.microsoft.com/office/drawing/2014/main" id="{E49F7B6A-51D3-5442-BFA5-BE748D519B02}"/>
              </a:ext>
            </a:extLst>
          </p:cNvPr>
          <p:cNvSpPr>
            <a:spLocks noGrp="1"/>
          </p:cNvSpPr>
          <p:nvPr>
            <p:ph idx="1"/>
          </p:nvPr>
        </p:nvSpPr>
        <p:spPr/>
        <p:txBody>
          <a:bodyPr/>
          <a:lstStyle/>
          <a:p>
            <a:pPr marL="0" indent="0">
              <a:buNone/>
            </a:pPr>
            <a:r>
              <a:rPr lang="en-TW" dirty="0"/>
              <a:t>Supposed that among 55 random students in MIT, 15 students are Computer Science major, 17 students are Information System major, and 5 are doing double major in CS and IS. Then, how many out of 55 students are not CS nor IS major?</a:t>
            </a:r>
          </a:p>
        </p:txBody>
      </p:sp>
    </p:spTree>
    <p:extLst>
      <p:ext uri="{BB962C8B-B14F-4D97-AF65-F5344CB8AC3E}">
        <p14:creationId xmlns:p14="http://schemas.microsoft.com/office/powerpoint/2010/main" val="185052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5400" dirty="0"/>
              <a:t>4-1</a:t>
            </a:r>
            <a:br>
              <a:rPr lang="en-US" sz="5400" dirty="0"/>
            </a:br>
            <a:r>
              <a:rPr lang="en-US" sz="5400" dirty="0"/>
              <a:t>Introduction to Sets</a:t>
            </a:r>
            <a:endParaRPr lang="en-TW" sz="5400" dirty="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64" name="Group 6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65" name="Rectangle 6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Rectangle 6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3E6CBD22-0667-F548-9D43-322E6863CF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4204110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1D73C-FEFA-254F-994F-BC01D133FB2F}"/>
              </a:ext>
            </a:extLst>
          </p:cNvPr>
          <p:cNvSpPr>
            <a:spLocks noGrp="1"/>
          </p:cNvSpPr>
          <p:nvPr>
            <p:ph type="title"/>
          </p:nvPr>
        </p:nvSpPr>
        <p:spPr/>
        <p:txBody>
          <a:bodyPr/>
          <a:lstStyle/>
          <a:p>
            <a:r>
              <a:rPr lang="en-TW" dirty="0"/>
              <a:t>Inclusive and Exclusive Principle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EEC09E-3AB2-4E4F-A479-EC41EC724E07}"/>
                  </a:ext>
                </a:extLst>
              </p:cNvPr>
              <p:cNvSpPr>
                <a:spLocks noGrp="1"/>
              </p:cNvSpPr>
              <p:nvPr>
                <p:ph idx="1"/>
              </p:nvPr>
            </p:nvSpPr>
            <p:spPr/>
            <p:txBody>
              <a:bodyPr/>
              <a:lstStyle/>
              <a:p>
                <a:pPr marL="0" indent="0">
                  <a:buNone/>
                </a:pPr>
                <a:r>
                  <a:rPr lang="en-TW" dirty="0"/>
                  <a:t>There are two ways to find the formula of </a:t>
                </a:r>
                <a:r>
                  <a:rPr lang="en-US" altLang="zh-TW" dirty="0"/>
                  <a:t>|A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C|. First is by using the Venn Diagram. Then, we know that:</a:t>
                </a:r>
              </a:p>
              <a:p>
                <a:pPr marL="0" indent="0" algn="ctr">
                  <a:buNone/>
                </a:pPr>
                <a:r>
                  <a:rPr lang="en-US" altLang="zh-TW" dirty="0"/>
                  <a:t>|A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C| = |A| + |B| + |C| - |A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 - |A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C| - |B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C| + </a:t>
                </a:r>
                <a:br>
                  <a:rPr lang="en-US" altLang="zh-TW" dirty="0"/>
                </a:br>
                <a:r>
                  <a:rPr lang="en-US" altLang="zh-TW" dirty="0"/>
                  <a:t>|A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C| </a:t>
                </a:r>
              </a:p>
              <a:p>
                <a:pPr marL="0" indent="0">
                  <a:buNone/>
                </a:pPr>
                <a:endParaRPr lang="en-US" dirty="0"/>
              </a:p>
              <a:p>
                <a:pPr marL="0" indent="0">
                  <a:buNone/>
                </a:pPr>
                <a:r>
                  <a:rPr lang="en-US" dirty="0"/>
                  <a:t>We exclusively remove </a:t>
                </a:r>
                <a:r>
                  <a:rPr lang="en-US" altLang="zh-TW" dirty="0"/>
                  <a:t>|A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 |A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C|, </a:t>
                </a:r>
                <a:br>
                  <a:rPr lang="en-US" altLang="zh-TW" dirty="0"/>
                </a:br>
                <a:r>
                  <a:rPr lang="en-US" altLang="zh-TW" dirty="0"/>
                  <a:t>and |B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C|, and inclusively add |A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C|,</a:t>
                </a:r>
                <a:br>
                  <a:rPr lang="en-US" altLang="zh-TW" dirty="0"/>
                </a:br>
                <a:r>
                  <a:rPr lang="en-US" altLang="zh-TW" dirty="0"/>
                  <a:t>then, we can get the right formula of</a:t>
                </a:r>
                <a:br>
                  <a:rPr lang="en-US" altLang="zh-TW" dirty="0"/>
                </a:br>
                <a:r>
                  <a:rPr lang="en-US" altLang="zh-TW" dirty="0"/>
                  <a:t>|A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C|.</a:t>
                </a:r>
                <a:endParaRPr lang="en-TW" dirty="0"/>
              </a:p>
            </p:txBody>
          </p:sp>
        </mc:Choice>
        <mc:Fallback xmlns="">
          <p:sp>
            <p:nvSpPr>
              <p:cNvPr id="3" name="Content Placeholder 2">
                <a:extLst>
                  <a:ext uri="{FF2B5EF4-FFF2-40B4-BE49-F238E27FC236}">
                    <a16:creationId xmlns:a16="http://schemas.microsoft.com/office/drawing/2014/main" id="{5CEEC09E-3AB2-4E4F-A479-EC41EC724E07}"/>
                  </a:ext>
                </a:extLst>
              </p:cNvPr>
              <p:cNvSpPr>
                <a:spLocks noGrp="1" noRot="1" noChangeAspect="1" noMove="1" noResize="1" noEditPoints="1" noAdjustHandles="1" noChangeArrowheads="1" noChangeShapeType="1" noTextEdit="1"/>
              </p:cNvSpPr>
              <p:nvPr>
                <p:ph idx="1"/>
              </p:nvPr>
            </p:nvSpPr>
            <p:spPr>
              <a:blipFill>
                <a:blip r:embed="rId2"/>
                <a:stretch>
                  <a:fillRect l="-1206" t="-2326" r="-724"/>
                </a:stretch>
              </a:blipFill>
            </p:spPr>
            <p:txBody>
              <a:bodyPr/>
              <a:lstStyle/>
              <a:p>
                <a:r>
                  <a:rPr lang="en-TW">
                    <a:noFill/>
                  </a:rPr>
                  <a:t> </a:t>
                </a:r>
              </a:p>
            </p:txBody>
          </p:sp>
        </mc:Fallback>
      </mc:AlternateContent>
      <p:pic>
        <p:nvPicPr>
          <p:cNvPr id="6" name="Graphic 5">
            <a:extLst>
              <a:ext uri="{FF2B5EF4-FFF2-40B4-BE49-F238E27FC236}">
                <a16:creationId xmlns:a16="http://schemas.microsoft.com/office/drawing/2014/main" id="{D5CF4FE2-BDDA-9441-998D-63FD0D624F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8556" y="3632548"/>
            <a:ext cx="3421164" cy="2302962"/>
          </a:xfrm>
          <a:prstGeom prst="rect">
            <a:avLst/>
          </a:prstGeom>
        </p:spPr>
      </p:pic>
    </p:spTree>
    <p:extLst>
      <p:ext uri="{BB962C8B-B14F-4D97-AF65-F5344CB8AC3E}">
        <p14:creationId xmlns:p14="http://schemas.microsoft.com/office/powerpoint/2010/main" val="1290074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98387-1FE8-B246-BAF8-71E2309C2557}"/>
              </a:ext>
            </a:extLst>
          </p:cNvPr>
          <p:cNvSpPr>
            <a:spLocks noGrp="1"/>
          </p:cNvSpPr>
          <p:nvPr>
            <p:ph type="title"/>
          </p:nvPr>
        </p:nvSpPr>
        <p:spPr/>
        <p:txBody>
          <a:bodyPr/>
          <a:lstStyle/>
          <a:p>
            <a:r>
              <a:rPr lang="en-TW" dirty="0"/>
              <a:t>Formal Proof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021603-A8C8-4B4D-BC9F-FAA8D87A885A}"/>
                  </a:ext>
                </a:extLst>
              </p:cNvPr>
              <p:cNvSpPr>
                <a:spLocks noGrp="1"/>
              </p:cNvSpPr>
              <p:nvPr>
                <p:ph idx="1"/>
              </p:nvPr>
            </p:nvSpPr>
            <p:spPr/>
            <p:txBody>
              <a:bodyPr/>
              <a:lstStyle/>
              <a:p>
                <a:pPr marL="0" indent="0">
                  <a:buNone/>
                </a:pPr>
                <a:r>
                  <a:rPr lang="en-TW" dirty="0"/>
                  <a:t>The formal proof of </a:t>
                </a:r>
                <a:r>
                  <a:rPr lang="en-US" altLang="zh-TW" dirty="0"/>
                  <a:t>|A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C| = |A| + |B| + |C| - |A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 - |A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C| - |B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C| + |A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C| is the following:</a:t>
                </a:r>
              </a:p>
              <a:p>
                <a:pPr marL="0" indent="0">
                  <a:buNone/>
                </a:pPr>
                <a:r>
                  <a:rPr lang="en-US" altLang="zh-TW" sz="2400" dirty="0"/>
                  <a:t>|A </a:t>
                </a:r>
                <a14:m>
                  <m:oMath xmlns:m="http://schemas.openxmlformats.org/officeDocument/2006/math">
                    <m:r>
                      <a:rPr lang="en-TW" sz="2400" i="1">
                        <a:latin typeface="Cambria Math" panose="02040503050406030204" pitchFamily="18" charset="0"/>
                        <a:ea typeface="Cambria Math" panose="02040503050406030204" pitchFamily="18" charset="0"/>
                      </a:rPr>
                      <m:t>⋃ </m:t>
                    </m:r>
                  </m:oMath>
                </a14:m>
                <a:r>
                  <a:rPr lang="en-US" altLang="zh-TW" sz="2400" dirty="0"/>
                  <a:t>B </a:t>
                </a:r>
                <a14:m>
                  <m:oMath xmlns:m="http://schemas.openxmlformats.org/officeDocument/2006/math">
                    <m:r>
                      <a:rPr lang="en-TW" sz="2400" i="1">
                        <a:latin typeface="Cambria Math" panose="02040503050406030204" pitchFamily="18" charset="0"/>
                        <a:ea typeface="Cambria Math" panose="02040503050406030204" pitchFamily="18" charset="0"/>
                      </a:rPr>
                      <m:t>⋃ </m:t>
                    </m:r>
                  </m:oMath>
                </a14:m>
                <a:r>
                  <a:rPr lang="en-US" altLang="zh-TW" sz="2400" dirty="0"/>
                  <a:t>C| = |A </a:t>
                </a:r>
                <a14:m>
                  <m:oMath xmlns:m="http://schemas.openxmlformats.org/officeDocument/2006/math">
                    <m:r>
                      <a:rPr lang="en-TW" sz="2400" i="1">
                        <a:latin typeface="Cambria Math" panose="02040503050406030204" pitchFamily="18" charset="0"/>
                        <a:ea typeface="Cambria Math" panose="02040503050406030204" pitchFamily="18" charset="0"/>
                      </a:rPr>
                      <m:t>⋃ </m:t>
                    </m:r>
                  </m:oMath>
                </a14:m>
                <a:r>
                  <a:rPr lang="en-US" altLang="zh-TW" sz="2400" dirty="0"/>
                  <a:t>(B </a:t>
                </a:r>
                <a14:m>
                  <m:oMath xmlns:m="http://schemas.openxmlformats.org/officeDocument/2006/math">
                    <m:r>
                      <a:rPr lang="en-TW" sz="2400" i="1">
                        <a:latin typeface="Cambria Math" panose="02040503050406030204" pitchFamily="18" charset="0"/>
                        <a:ea typeface="Cambria Math" panose="02040503050406030204" pitchFamily="18" charset="0"/>
                      </a:rPr>
                      <m:t>⋃</m:t>
                    </m:r>
                  </m:oMath>
                </a14:m>
                <a:r>
                  <a:rPr lang="en-US" altLang="zh-TW" sz="2400" dirty="0"/>
                  <a:t> C)|</a:t>
                </a:r>
              </a:p>
              <a:p>
                <a:pPr marL="0" indent="0">
                  <a:buNone/>
                </a:pPr>
                <a:r>
                  <a:rPr lang="en-TW" sz="2400" dirty="0"/>
                  <a:t>                       = |A| + |B </a:t>
                </a:r>
                <a14:m>
                  <m:oMath xmlns:m="http://schemas.openxmlformats.org/officeDocument/2006/math">
                    <m:r>
                      <a:rPr lang="en-TW" sz="2400" i="1">
                        <a:latin typeface="Cambria Math" panose="02040503050406030204" pitchFamily="18" charset="0"/>
                        <a:ea typeface="Cambria Math" panose="02040503050406030204" pitchFamily="18" charset="0"/>
                      </a:rPr>
                      <m:t>⋃ </m:t>
                    </m:r>
                  </m:oMath>
                </a14:m>
                <a:r>
                  <a:rPr lang="en-TW" sz="2400" dirty="0"/>
                  <a:t>C| - |A </a:t>
                </a:r>
                <a14:m>
                  <m:oMath xmlns:m="http://schemas.openxmlformats.org/officeDocument/2006/math">
                    <m:r>
                      <a:rPr lang="en-TW" sz="2400" i="1">
                        <a:latin typeface="Cambria Math" panose="02040503050406030204" pitchFamily="18" charset="0"/>
                        <a:ea typeface="Cambria Math" panose="02040503050406030204" pitchFamily="18" charset="0"/>
                      </a:rPr>
                      <m:t>⋂ </m:t>
                    </m:r>
                  </m:oMath>
                </a14:m>
                <a:r>
                  <a:rPr lang="en-TW" sz="2400" dirty="0"/>
                  <a:t>(B </a:t>
                </a:r>
                <a14:m>
                  <m:oMath xmlns:m="http://schemas.openxmlformats.org/officeDocument/2006/math">
                    <m:r>
                      <a:rPr lang="en-TW" sz="2400" i="1">
                        <a:latin typeface="Cambria Math" panose="02040503050406030204" pitchFamily="18" charset="0"/>
                        <a:ea typeface="Cambria Math" panose="02040503050406030204" pitchFamily="18" charset="0"/>
                      </a:rPr>
                      <m:t>⋃ </m:t>
                    </m:r>
                  </m:oMath>
                </a14:m>
                <a:r>
                  <a:rPr lang="en-TW" sz="2400" dirty="0"/>
                  <a:t>C)|</a:t>
                </a:r>
              </a:p>
              <a:p>
                <a:pPr marL="0" indent="0">
                  <a:buNone/>
                </a:pPr>
                <a:r>
                  <a:rPr lang="en-TW" sz="2400" dirty="0"/>
                  <a:t>                       = |A| + |B| + |C| - |B </a:t>
                </a:r>
                <a14:m>
                  <m:oMath xmlns:m="http://schemas.openxmlformats.org/officeDocument/2006/math">
                    <m:r>
                      <a:rPr lang="en-TW" sz="2400" i="1">
                        <a:latin typeface="Cambria Math" panose="02040503050406030204" pitchFamily="18" charset="0"/>
                        <a:ea typeface="Cambria Math" panose="02040503050406030204" pitchFamily="18" charset="0"/>
                      </a:rPr>
                      <m:t>⋂ </m:t>
                    </m:r>
                  </m:oMath>
                </a14:m>
                <a:r>
                  <a:rPr lang="en-TW" sz="2400" dirty="0"/>
                  <a:t>C| - |(A </a:t>
                </a:r>
                <a14:m>
                  <m:oMath xmlns:m="http://schemas.openxmlformats.org/officeDocument/2006/math">
                    <m:r>
                      <a:rPr lang="en-TW" sz="2400" i="1">
                        <a:latin typeface="Cambria Math" panose="02040503050406030204" pitchFamily="18" charset="0"/>
                        <a:ea typeface="Cambria Math" panose="02040503050406030204" pitchFamily="18" charset="0"/>
                      </a:rPr>
                      <m:t>⋂</m:t>
                    </m:r>
                  </m:oMath>
                </a14:m>
                <a:r>
                  <a:rPr lang="en-TW" sz="2400" dirty="0"/>
                  <a:t> B)</a:t>
                </a:r>
                <a:r>
                  <a:rPr lang="en-TW" sz="2400" dirty="0">
                    <a:ea typeface="Cambria Math" panose="02040503050406030204" pitchFamily="18" charset="0"/>
                  </a:rPr>
                  <a:t> </a:t>
                </a:r>
                <a14:m>
                  <m:oMath xmlns:m="http://schemas.openxmlformats.org/officeDocument/2006/math">
                    <m:r>
                      <a:rPr lang="en-TW" sz="2400" i="1">
                        <a:latin typeface="Cambria Math" panose="02040503050406030204" pitchFamily="18" charset="0"/>
                        <a:ea typeface="Cambria Math" panose="02040503050406030204" pitchFamily="18" charset="0"/>
                      </a:rPr>
                      <m:t>⋃</m:t>
                    </m:r>
                    <m:r>
                      <m:rPr>
                        <m:nor/>
                      </m:rPr>
                      <a:rPr lang="en-US" sz="2400" b="0" i="0" smtClean="0">
                        <a:latin typeface="Cambria Math" panose="02040503050406030204" pitchFamily="18" charset="0"/>
                        <a:ea typeface="Cambria Math" panose="02040503050406030204" pitchFamily="18" charset="0"/>
                      </a:rPr>
                      <m:t> </m:t>
                    </m:r>
                    <m:r>
                      <m:rPr>
                        <m:nor/>
                      </m:rPr>
                      <a:rPr lang="en-TW" sz="2400" dirty="0"/>
                      <m:t>(</m:t>
                    </m:r>
                    <m:r>
                      <m:rPr>
                        <m:nor/>
                      </m:rPr>
                      <a:rPr lang="en-TW" sz="2400" dirty="0"/>
                      <m:t>A</m:t>
                    </m:r>
                    <m:r>
                      <m:rPr>
                        <m:nor/>
                      </m:rPr>
                      <a:rPr lang="en-TW" sz="2400" dirty="0"/>
                      <m:t> </m:t>
                    </m:r>
                    <m:r>
                      <a:rPr lang="en-TW" sz="2400" i="1">
                        <a:latin typeface="Cambria Math" panose="02040503050406030204" pitchFamily="18" charset="0"/>
                        <a:ea typeface="Cambria Math" panose="02040503050406030204" pitchFamily="18" charset="0"/>
                      </a:rPr>
                      <m:t>⋂</m:t>
                    </m:r>
                    <m:r>
                      <m:rPr>
                        <m:nor/>
                      </m:rPr>
                      <a:rPr lang="en-TW" sz="2400" dirty="0"/>
                      <m:t> </m:t>
                    </m:r>
                    <m:r>
                      <m:rPr>
                        <m:nor/>
                      </m:rPr>
                      <a:rPr lang="en-US" sz="2400" b="0" i="0" dirty="0" smtClean="0"/>
                      <m:t>C</m:t>
                    </m:r>
                    <m:r>
                      <m:rPr>
                        <m:nor/>
                      </m:rPr>
                      <a:rPr lang="en-TW" sz="2400" dirty="0"/>
                      <m:t>)</m:t>
                    </m:r>
                  </m:oMath>
                </a14:m>
                <a:r>
                  <a:rPr lang="en-TW" sz="2400" dirty="0"/>
                  <a:t>|</a:t>
                </a:r>
              </a:p>
              <a:p>
                <a:pPr marL="0" indent="0">
                  <a:buNone/>
                </a:pPr>
                <a:r>
                  <a:rPr lang="en-TW" sz="2400" dirty="0"/>
                  <a:t>                       = |A| + |B| + |C| - |B </a:t>
                </a:r>
                <a14:m>
                  <m:oMath xmlns:m="http://schemas.openxmlformats.org/officeDocument/2006/math">
                    <m:r>
                      <a:rPr lang="en-TW" sz="2400" i="1">
                        <a:latin typeface="Cambria Math" panose="02040503050406030204" pitchFamily="18" charset="0"/>
                        <a:ea typeface="Cambria Math" panose="02040503050406030204" pitchFamily="18" charset="0"/>
                      </a:rPr>
                      <m:t>⋂ </m:t>
                    </m:r>
                  </m:oMath>
                </a14:m>
                <a:r>
                  <a:rPr lang="en-TW" sz="2400" dirty="0"/>
                  <a:t>C| - (| A </a:t>
                </a:r>
                <a14:m>
                  <m:oMath xmlns:m="http://schemas.openxmlformats.org/officeDocument/2006/math">
                    <m:r>
                      <a:rPr lang="en-TW" sz="2400" i="1">
                        <a:latin typeface="Cambria Math" panose="02040503050406030204" pitchFamily="18" charset="0"/>
                        <a:ea typeface="Cambria Math" panose="02040503050406030204" pitchFamily="18" charset="0"/>
                      </a:rPr>
                      <m:t>⋂</m:t>
                    </m:r>
                  </m:oMath>
                </a14:m>
                <a:r>
                  <a:rPr lang="en-TW" sz="2400" dirty="0"/>
                  <a:t> B | + | </a:t>
                </a:r>
                <a14:m>
                  <m:oMath xmlns:m="http://schemas.openxmlformats.org/officeDocument/2006/math">
                    <m:r>
                      <m:rPr>
                        <m:nor/>
                      </m:rPr>
                      <a:rPr lang="en-TW" sz="2400" dirty="0"/>
                      <m:t>A</m:t>
                    </m:r>
                    <m:r>
                      <m:rPr>
                        <m:nor/>
                      </m:rPr>
                      <a:rPr lang="en-TW" sz="2400" dirty="0"/>
                      <m:t> </m:t>
                    </m:r>
                    <m:r>
                      <a:rPr lang="en-TW" sz="2400" i="1">
                        <a:latin typeface="Cambria Math" panose="02040503050406030204" pitchFamily="18" charset="0"/>
                        <a:ea typeface="Cambria Math" panose="02040503050406030204" pitchFamily="18" charset="0"/>
                      </a:rPr>
                      <m:t>⋂</m:t>
                    </m:r>
                    <m:r>
                      <m:rPr>
                        <m:nor/>
                      </m:rPr>
                      <a:rPr lang="en-TW" sz="2400" dirty="0"/>
                      <m:t> </m:t>
                    </m:r>
                    <m:r>
                      <m:rPr>
                        <m:nor/>
                      </m:rPr>
                      <a:rPr lang="en-US" sz="2400" dirty="0"/>
                      <m:t>C</m:t>
                    </m:r>
                    <m:r>
                      <a:rPr lang="en-US" sz="2400" i="1" dirty="0">
                        <a:latin typeface="Cambria Math" panose="02040503050406030204" pitchFamily="18" charset="0"/>
                      </a:rPr>
                      <m:t> </m:t>
                    </m:r>
                  </m:oMath>
                </a14:m>
                <a:r>
                  <a:rPr lang="en-TW" sz="2400" dirty="0"/>
                  <a:t>| - | A </a:t>
                </a:r>
                <a14:m>
                  <m:oMath xmlns:m="http://schemas.openxmlformats.org/officeDocument/2006/math">
                    <m:r>
                      <a:rPr lang="en-TW" sz="2400" i="1">
                        <a:latin typeface="Cambria Math" panose="02040503050406030204" pitchFamily="18" charset="0"/>
                        <a:ea typeface="Cambria Math" panose="02040503050406030204" pitchFamily="18" charset="0"/>
                      </a:rPr>
                      <m:t>⋂</m:t>
                    </m:r>
                  </m:oMath>
                </a14:m>
                <a:r>
                  <a:rPr lang="en-TW" sz="2400" dirty="0"/>
                  <a:t> B </a:t>
                </a:r>
                <a14:m>
                  <m:oMath xmlns:m="http://schemas.openxmlformats.org/officeDocument/2006/math">
                    <m:r>
                      <a:rPr lang="en-TW" sz="2400" i="1">
                        <a:latin typeface="Cambria Math" panose="02040503050406030204" pitchFamily="18" charset="0"/>
                        <a:ea typeface="Cambria Math" panose="02040503050406030204" pitchFamily="18" charset="0"/>
                      </a:rPr>
                      <m:t>⋂</m:t>
                    </m:r>
                    <m:r>
                      <m:rPr>
                        <m:nor/>
                      </m:rPr>
                      <a:rPr lang="en-TW" sz="2400" dirty="0"/>
                      <m:t> </m:t>
                    </m:r>
                    <m:r>
                      <m:rPr>
                        <m:nor/>
                      </m:rPr>
                      <a:rPr lang="en-US" sz="2400" dirty="0"/>
                      <m:t>C</m:t>
                    </m:r>
                  </m:oMath>
                </a14:m>
                <a:r>
                  <a:rPr lang="en-TW" sz="2400" dirty="0"/>
                  <a:t> |)</a:t>
                </a:r>
              </a:p>
              <a:p>
                <a:pPr marL="0" indent="0">
                  <a:buNone/>
                </a:pPr>
                <a:r>
                  <a:rPr lang="en-TW" sz="2400" dirty="0"/>
                  <a:t>                       = </a:t>
                </a:r>
                <a:r>
                  <a:rPr lang="en-US" altLang="zh-TW" sz="2400" dirty="0"/>
                  <a:t>|A| + |B| + |C| - |A </a:t>
                </a:r>
                <a14:m>
                  <m:oMath xmlns:m="http://schemas.openxmlformats.org/officeDocument/2006/math">
                    <m:r>
                      <a:rPr lang="en-TW" sz="2400" i="1">
                        <a:latin typeface="Cambria Math" panose="02040503050406030204" pitchFamily="18" charset="0"/>
                        <a:ea typeface="Cambria Math" panose="02040503050406030204" pitchFamily="18" charset="0"/>
                      </a:rPr>
                      <m:t>⋂ </m:t>
                    </m:r>
                  </m:oMath>
                </a14:m>
                <a:r>
                  <a:rPr lang="en-US" altLang="zh-TW" sz="2400" dirty="0"/>
                  <a:t>B| - |A </a:t>
                </a:r>
                <a14:m>
                  <m:oMath xmlns:m="http://schemas.openxmlformats.org/officeDocument/2006/math">
                    <m:r>
                      <a:rPr lang="en-TW" sz="2400" i="1">
                        <a:latin typeface="Cambria Math" panose="02040503050406030204" pitchFamily="18" charset="0"/>
                        <a:ea typeface="Cambria Math" panose="02040503050406030204" pitchFamily="18" charset="0"/>
                      </a:rPr>
                      <m:t>⋂ </m:t>
                    </m:r>
                  </m:oMath>
                </a14:m>
                <a:r>
                  <a:rPr lang="en-US" altLang="zh-TW" sz="2400" dirty="0"/>
                  <a:t>C| - |B </a:t>
                </a:r>
                <a14:m>
                  <m:oMath xmlns:m="http://schemas.openxmlformats.org/officeDocument/2006/math">
                    <m:r>
                      <a:rPr lang="en-TW" sz="2400" i="1">
                        <a:latin typeface="Cambria Math" panose="02040503050406030204" pitchFamily="18" charset="0"/>
                        <a:ea typeface="Cambria Math" panose="02040503050406030204" pitchFamily="18" charset="0"/>
                      </a:rPr>
                      <m:t>⋂ </m:t>
                    </m:r>
                  </m:oMath>
                </a14:m>
                <a:r>
                  <a:rPr lang="en-US" altLang="zh-TW" sz="2400" dirty="0"/>
                  <a:t>C| + |A </a:t>
                </a:r>
                <a14:m>
                  <m:oMath xmlns:m="http://schemas.openxmlformats.org/officeDocument/2006/math">
                    <m:r>
                      <a:rPr lang="en-TW" sz="2400" i="1">
                        <a:latin typeface="Cambria Math" panose="02040503050406030204" pitchFamily="18" charset="0"/>
                        <a:ea typeface="Cambria Math" panose="02040503050406030204" pitchFamily="18" charset="0"/>
                      </a:rPr>
                      <m:t>⋂ </m:t>
                    </m:r>
                  </m:oMath>
                </a14:m>
                <a:r>
                  <a:rPr lang="en-US" altLang="zh-TW" sz="2400" dirty="0"/>
                  <a:t>B </a:t>
                </a:r>
                <a14:m>
                  <m:oMath xmlns:m="http://schemas.openxmlformats.org/officeDocument/2006/math">
                    <m:r>
                      <a:rPr lang="en-TW" sz="2400" i="1">
                        <a:latin typeface="Cambria Math" panose="02040503050406030204" pitchFamily="18" charset="0"/>
                        <a:ea typeface="Cambria Math" panose="02040503050406030204" pitchFamily="18" charset="0"/>
                      </a:rPr>
                      <m:t>⋂ </m:t>
                    </m:r>
                  </m:oMath>
                </a14:m>
                <a:r>
                  <a:rPr lang="en-US" altLang="zh-TW" sz="2400" dirty="0"/>
                  <a:t>C| </a:t>
                </a:r>
                <a:endParaRPr lang="en-TW" sz="2400" dirty="0"/>
              </a:p>
            </p:txBody>
          </p:sp>
        </mc:Choice>
        <mc:Fallback xmlns="">
          <p:sp>
            <p:nvSpPr>
              <p:cNvPr id="3" name="Content Placeholder 2">
                <a:extLst>
                  <a:ext uri="{FF2B5EF4-FFF2-40B4-BE49-F238E27FC236}">
                    <a16:creationId xmlns:a16="http://schemas.microsoft.com/office/drawing/2014/main" id="{CE021603-A8C8-4B4D-BC9F-FAA8D87A885A}"/>
                  </a:ext>
                </a:extLst>
              </p:cNvPr>
              <p:cNvSpPr>
                <a:spLocks noGrp="1" noRot="1" noChangeAspect="1" noMove="1" noResize="1" noEditPoints="1" noAdjustHandles="1" noChangeArrowheads="1" noChangeShapeType="1" noTextEdit="1"/>
              </p:cNvSpPr>
              <p:nvPr>
                <p:ph idx="1"/>
              </p:nvPr>
            </p:nvSpPr>
            <p:spPr>
              <a:blipFill>
                <a:blip r:embed="rId2"/>
                <a:stretch>
                  <a:fillRect l="-1206" t="-2326" r="-965"/>
                </a:stretch>
              </a:blipFill>
            </p:spPr>
            <p:txBody>
              <a:bodyPr/>
              <a:lstStyle/>
              <a:p>
                <a:r>
                  <a:rPr lang="en-TW">
                    <a:noFill/>
                  </a:rPr>
                  <a:t> </a:t>
                </a:r>
              </a:p>
            </p:txBody>
          </p:sp>
        </mc:Fallback>
      </mc:AlternateContent>
    </p:spTree>
    <p:extLst>
      <p:ext uri="{BB962C8B-B14F-4D97-AF65-F5344CB8AC3E}">
        <p14:creationId xmlns:p14="http://schemas.microsoft.com/office/powerpoint/2010/main" val="1066539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EBBC9-46E3-9046-8E0B-C735896CDD89}"/>
              </a:ext>
            </a:extLst>
          </p:cNvPr>
          <p:cNvSpPr>
            <a:spLocks noGrp="1"/>
          </p:cNvSpPr>
          <p:nvPr>
            <p:ph type="title"/>
          </p:nvPr>
        </p:nvSpPr>
        <p:spPr/>
        <p:txBody>
          <a:bodyPr/>
          <a:lstStyle/>
          <a:p>
            <a:r>
              <a:rPr lang="en-TW" dirty="0"/>
              <a:t>Example 4-3-2</a:t>
            </a:r>
          </a:p>
        </p:txBody>
      </p:sp>
      <p:sp>
        <p:nvSpPr>
          <p:cNvPr id="3" name="Content Placeholder 2">
            <a:extLst>
              <a:ext uri="{FF2B5EF4-FFF2-40B4-BE49-F238E27FC236}">
                <a16:creationId xmlns:a16="http://schemas.microsoft.com/office/drawing/2014/main" id="{6AF7A5F1-D51C-D74E-AE91-D8D576833EE7}"/>
              </a:ext>
            </a:extLst>
          </p:cNvPr>
          <p:cNvSpPr>
            <a:spLocks noGrp="1"/>
          </p:cNvSpPr>
          <p:nvPr>
            <p:ph idx="1"/>
          </p:nvPr>
        </p:nvSpPr>
        <p:spPr/>
        <p:txBody>
          <a:bodyPr/>
          <a:lstStyle/>
          <a:p>
            <a:pPr marL="0" indent="0">
              <a:buNone/>
            </a:pPr>
            <a:r>
              <a:rPr lang="en-TW" dirty="0"/>
              <a:t>Among all numbers from 1 to 120, how many of them are multiples of 2, 3, or 5?</a:t>
            </a:r>
          </a:p>
        </p:txBody>
      </p:sp>
    </p:spTree>
    <p:extLst>
      <p:ext uri="{BB962C8B-B14F-4D97-AF65-F5344CB8AC3E}">
        <p14:creationId xmlns:p14="http://schemas.microsoft.com/office/powerpoint/2010/main" val="3751671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4707A-64BD-1846-83C1-D6E2AAB127A9}"/>
              </a:ext>
            </a:extLst>
          </p:cNvPr>
          <p:cNvSpPr>
            <a:spLocks noGrp="1"/>
          </p:cNvSpPr>
          <p:nvPr>
            <p:ph type="title"/>
          </p:nvPr>
        </p:nvSpPr>
        <p:spPr/>
        <p:txBody>
          <a:bodyPr/>
          <a:lstStyle/>
          <a:p>
            <a:r>
              <a:rPr lang="en-TW" dirty="0"/>
              <a:t>On Inclusion and Exclusion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B9B5D3-CB51-764E-8D8B-23802AD40E5D}"/>
                  </a:ext>
                </a:extLst>
              </p:cNvPr>
              <p:cNvSpPr>
                <a:spLocks noGrp="1"/>
              </p:cNvSpPr>
              <p:nvPr>
                <p:ph idx="1"/>
              </p:nvPr>
            </p:nvSpPr>
            <p:spPr/>
            <p:txBody>
              <a:bodyPr/>
              <a:lstStyle/>
              <a:p>
                <a:pPr marL="0" indent="0">
                  <a:buNone/>
                </a:pPr>
                <a:r>
                  <a:rPr lang="en-US" dirty="0"/>
                  <a:t>By using either formal proof or Venn Diagram, we can easily find the formula of </a:t>
                </a:r>
                <a:r>
                  <a:rPr lang="en-US" altLang="zh-TW" dirty="0"/>
                  <a:t>|A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 or |A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C|; however, it would be hard for finding the formula of |A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B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C</a:t>
                </a:r>
                <a:r>
                  <a:rPr lang="en-TW" dirty="0">
                    <a:ea typeface="Cambria Math" panose="02040503050406030204" pitchFamily="18" charset="0"/>
                  </a:rPr>
                  <a:t> </a:t>
                </a:r>
                <a14:m>
                  <m:oMath xmlns:m="http://schemas.openxmlformats.org/officeDocument/2006/math">
                    <m:r>
                      <a:rPr lang="en-TW" i="1">
                        <a:latin typeface="Cambria Math" panose="02040503050406030204" pitchFamily="18" charset="0"/>
                        <a:ea typeface="Cambria Math" panose="02040503050406030204" pitchFamily="18" charset="0"/>
                      </a:rPr>
                      <m:t>⋃ </m:t>
                    </m:r>
                  </m:oMath>
                </a14:m>
                <a:r>
                  <a:rPr lang="en-US" altLang="zh-TW" dirty="0"/>
                  <a:t>D|, or any union of more sets.</a:t>
                </a:r>
                <a:endParaRPr lang="en-TW" altLang="zh-TW" dirty="0"/>
              </a:p>
              <a:p>
                <a:pPr marL="0" indent="0">
                  <a:buNone/>
                </a:pPr>
                <a:r>
                  <a:rPr lang="en-US" altLang="zh-TW" dirty="0"/>
                  <a:t>Mathematicians have already proved the following statement is true:</a:t>
                </a:r>
              </a:p>
              <a:p>
                <a:pPr marL="0" indent="0">
                  <a:buNone/>
                </a:pPr>
                <a:r>
                  <a:rPr lang="en-US" altLang="zh-TW" dirty="0"/>
                  <a:t>Given the finite sets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𝐴</m:t>
                        </m:r>
                      </m:e>
                      <m:sub>
                        <m:r>
                          <a:rPr lang="en-US" altLang="zh-TW" b="0" i="1" smtClean="0">
                            <a:latin typeface="Cambria Math" panose="02040503050406030204" pitchFamily="18" charset="0"/>
                          </a:rPr>
                          <m:t>1</m:t>
                        </m:r>
                      </m:sub>
                    </m:sSub>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b="0" i="1" smtClean="0">
                            <a:latin typeface="Cambria Math" panose="02040503050406030204" pitchFamily="18" charset="0"/>
                          </a:rPr>
                          <m:t>2</m:t>
                        </m:r>
                      </m:sub>
                    </m:sSub>
                  </m:oMath>
                </a14:m>
                <a:r>
                  <a:rPr lang="en-US" altLang="zh-TW" dirty="0"/>
                  <a:t>, …,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b="0" i="1" smtClean="0">
                            <a:latin typeface="Cambria Math" panose="02040503050406030204" pitchFamily="18" charset="0"/>
                          </a:rPr>
                          <m:t>𝑛</m:t>
                        </m:r>
                      </m:sub>
                    </m:sSub>
                  </m:oMath>
                </a14:m>
                <a:r>
                  <a:rPr lang="en-US" altLang="zh-TW" dirty="0"/>
                  <a:t>, n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dirty="0"/>
                  <a:t> 2, then</a:t>
                </a:r>
              </a:p>
              <a:p>
                <a:pPr marL="0" indent="0" algn="ctr">
                  <a:buNone/>
                </a:pPr>
                <a:r>
                  <a:rPr lang="en-US" altLang="zh-TW" dirty="0"/>
                  <a:t>|</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i="1">
                            <a:latin typeface="Cambria Math" panose="02040503050406030204" pitchFamily="18" charset="0"/>
                          </a:rPr>
                          <m:t>1</m:t>
                        </m:r>
                      </m:sub>
                    </m:sSub>
                  </m:oMath>
                </a14:m>
                <a:r>
                  <a:rPr lang="en-US" altLang="zh-TW" dirty="0"/>
                  <a:t>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i="1">
                            <a:latin typeface="Cambria Math" panose="02040503050406030204" pitchFamily="18" charset="0"/>
                          </a:rPr>
                          <m:t>2</m:t>
                        </m:r>
                      </m:sub>
                    </m:sSub>
                  </m:oMath>
                </a14:m>
                <a:r>
                  <a:rPr lang="en-US" altLang="zh-TW" dirty="0"/>
                  <a:t>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US" altLang="zh-TW" dirty="0"/>
                  <a:t> …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i="1">
                            <a:latin typeface="Cambria Math" panose="02040503050406030204" pitchFamily="18" charset="0"/>
                          </a:rPr>
                          <m:t>𝑛</m:t>
                        </m:r>
                      </m:sub>
                    </m:sSub>
                  </m:oMath>
                </a14:m>
                <a:r>
                  <a:rPr lang="en-US" altLang="zh-TW" dirty="0"/>
                  <a:t>| =</a:t>
                </a:r>
                <a14:m>
                  <m:oMath xmlns:m="http://schemas.openxmlformats.org/officeDocument/2006/math">
                    <m:r>
                      <a:rPr lang="en-US" altLang="zh-TW" b="0" i="0" smtClean="0">
                        <a:latin typeface="Cambria Math" panose="02040503050406030204" pitchFamily="18" charset="0"/>
                      </a:rPr>
                      <m:t> </m:t>
                    </m:r>
                    <m:nary>
                      <m:naryPr>
                        <m:chr m:val="∑"/>
                        <m:supHide m:val="on"/>
                        <m:ctrlPr>
                          <a:rPr lang="en-US" altLang="zh-TW" i="1" smtClean="0">
                            <a:latin typeface="Cambria Math" panose="02040503050406030204" pitchFamily="18" charset="0"/>
                          </a:rPr>
                        </m:ctrlPr>
                      </m:naryPr>
                      <m:sub>
                        <m:r>
                          <m:rPr>
                            <m:brk m:alnAt="7"/>
                          </m:rPr>
                          <a:rPr lang="en-US" altLang="zh-TW" b="0" i="1" smtClean="0">
                            <a:latin typeface="Cambria Math" panose="02040503050406030204" pitchFamily="18" charset="0"/>
                          </a:rPr>
                          <m:t>1</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b>
                      <m:sup/>
                      <m:e>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𝐴</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e>
                    </m:nary>
                    <m:r>
                      <a:rPr lang="en-US" altLang="zh-TW" b="0" i="1" smtClean="0">
                        <a:latin typeface="Cambria Math" panose="02040503050406030204" pitchFamily="18" charset="0"/>
                      </a:rPr>
                      <m:t> </m:t>
                    </m:r>
                    <m:r>
                      <a:rPr lang="en-US" altLang="zh-TW" b="0" i="0" smtClean="0">
                        <a:latin typeface="Cambria Math" panose="02040503050406030204" pitchFamily="18" charset="0"/>
                      </a:rPr>
                      <m:t>−</m:t>
                    </m:r>
                  </m:oMath>
                </a14:m>
                <a:r>
                  <a:rPr lang="en-US" altLang="zh-TW" dirty="0"/>
                  <a:t> </a:t>
                </a:r>
                <a14:m>
                  <m:oMath xmlns:m="http://schemas.openxmlformats.org/officeDocument/2006/math">
                    <m:nary>
                      <m:naryPr>
                        <m:chr m:val="∑"/>
                        <m:supHide m:val="on"/>
                        <m:ctrlPr>
                          <a:rPr lang="en-US" altLang="zh-TW" i="1">
                            <a:latin typeface="Cambria Math" panose="02040503050406030204" pitchFamily="18" charset="0"/>
                          </a:rPr>
                        </m:ctrlPr>
                      </m:naryPr>
                      <m:sub>
                        <m:r>
                          <m:rPr>
                            <m:brk m:alnAt="7"/>
                          </m:rPr>
                          <a:rPr lang="en-US" altLang="zh-TW" i="1">
                            <a:latin typeface="Cambria Math" panose="02040503050406030204" pitchFamily="18" charset="0"/>
                          </a:rPr>
                          <m:t>1</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&lt;</m:t>
                        </m:r>
                        <m:r>
                          <a:rPr lang="en-US" altLang="zh-TW" b="0" i="1" smtClean="0">
                            <a:latin typeface="Cambria Math" panose="02040503050406030204" pitchFamily="18" charset="0"/>
                            <a:ea typeface="Cambria Math" panose="02040503050406030204" pitchFamily="18" charset="0"/>
                          </a:rPr>
                          <m:t>𝑗</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sub>
                      <m:sup/>
                      <m:e>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i="1">
                                <a:latin typeface="Cambria Math" panose="02040503050406030204" pitchFamily="18" charset="0"/>
                              </a:rPr>
                              <m:t>𝑖</m:t>
                            </m:r>
                          </m:sub>
                        </m:sSub>
                        <m:r>
                          <a:rPr lang="en-US" altLang="zh-TW" b="0" i="1" smtClean="0">
                            <a:latin typeface="Cambria Math" panose="02040503050406030204" pitchFamily="18" charset="0"/>
                          </a:rPr>
                          <m:t> </m:t>
                        </m:r>
                        <m:nary>
                          <m:naryPr>
                            <m:chr m:val="⋂"/>
                            <m:subHide m:val="on"/>
                            <m:supHide m:val="on"/>
                            <m:ctrlPr>
                              <a:rPr lang="en-TW" altLang="zh-TW" i="1" smtClean="0">
                                <a:latin typeface="Cambria Math" panose="02040503050406030204" pitchFamily="18" charset="0"/>
                                <a:ea typeface="Cambria Math" panose="02040503050406030204" pitchFamily="18" charset="0"/>
                              </a:rPr>
                            </m:ctrlPr>
                          </m:naryPr>
                          <m:sub/>
                          <m:sup/>
                          <m:e>
                            <m:r>
                              <a:rPr lang="en-US" altLang="zh-TW" b="0" i="1" smtClean="0">
                                <a:latin typeface="Cambria Math" panose="02040503050406030204" pitchFamily="18" charset="0"/>
                              </a:rPr>
                              <m:t> </m:t>
                            </m:r>
                          </m:e>
                        </m:nary>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𝐴</m:t>
                            </m:r>
                          </m:e>
                          <m:sub>
                            <m:r>
                              <a:rPr lang="en-US" altLang="zh-TW" b="0" i="1" smtClean="0">
                                <a:latin typeface="Cambria Math" panose="02040503050406030204" pitchFamily="18" charset="0"/>
                                <a:ea typeface="Cambria Math" panose="02040503050406030204" pitchFamily="18" charset="0"/>
                              </a:rPr>
                              <m:t>𝑗</m:t>
                            </m:r>
                          </m:sub>
                        </m:sSub>
                        <m:r>
                          <a:rPr lang="en-US" altLang="zh-TW" i="1">
                            <a:latin typeface="Cambria Math" panose="02040503050406030204" pitchFamily="18" charset="0"/>
                          </a:rPr>
                          <m:t>|</m:t>
                        </m:r>
                      </m:e>
                    </m:nary>
                  </m:oMath>
                </a14:m>
                <a:r>
                  <a:rPr lang="en-US" altLang="zh-TW" dirty="0"/>
                  <a:t> + </a:t>
                </a:r>
                <a:br>
                  <a:rPr lang="en-US" altLang="zh-TW" dirty="0"/>
                </a:br>
                <a:r>
                  <a:rPr lang="en-US" altLang="zh-TW" dirty="0"/>
                  <a:t> </a:t>
                </a:r>
                <a14:m>
                  <m:oMath xmlns:m="http://schemas.openxmlformats.org/officeDocument/2006/math">
                    <m:nary>
                      <m:naryPr>
                        <m:chr m:val="∑"/>
                        <m:supHide m:val="on"/>
                        <m:ctrlPr>
                          <a:rPr lang="en-US" altLang="zh-TW" i="1">
                            <a:latin typeface="Cambria Math" panose="02040503050406030204" pitchFamily="18" charset="0"/>
                          </a:rPr>
                        </m:ctrlPr>
                      </m:naryPr>
                      <m:sub>
                        <m:r>
                          <m:rPr>
                            <m:brk m:alnAt="7"/>
                          </m:rPr>
                          <a:rPr lang="en-US" altLang="zh-TW" i="1">
                            <a:latin typeface="Cambria Math" panose="02040503050406030204" pitchFamily="18" charset="0"/>
                          </a:rPr>
                          <m:t>1</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𝑖</m:t>
                        </m:r>
                        <m:r>
                          <a:rPr lang="en-US" altLang="zh-TW" i="1">
                            <a:latin typeface="Cambria Math" panose="02040503050406030204" pitchFamily="18" charset="0"/>
                            <a:ea typeface="Cambria Math" panose="02040503050406030204" pitchFamily="18" charset="0"/>
                          </a:rPr>
                          <m:t>&lt;</m:t>
                        </m:r>
                        <m:r>
                          <a:rPr lang="en-US" altLang="zh-TW" i="1">
                            <a:latin typeface="Cambria Math" panose="02040503050406030204" pitchFamily="18" charset="0"/>
                            <a:ea typeface="Cambria Math" panose="02040503050406030204" pitchFamily="18" charset="0"/>
                          </a:rPr>
                          <m:t>𝑗</m:t>
                        </m:r>
                        <m:r>
                          <a:rPr lang="en-US" altLang="zh-TW" b="0" i="1" smtClean="0">
                            <a:latin typeface="Cambria Math" panose="02040503050406030204" pitchFamily="18" charset="0"/>
                            <a:ea typeface="Cambria Math" panose="02040503050406030204" pitchFamily="18" charset="0"/>
                          </a:rPr>
                          <m:t>&lt;</m:t>
                        </m:r>
                        <m:r>
                          <a:rPr lang="en-US" altLang="zh-TW" b="0" i="1" smtClean="0">
                            <a:latin typeface="Cambria Math" panose="02040503050406030204" pitchFamily="18" charset="0"/>
                            <a:ea typeface="Cambria Math" panose="02040503050406030204" pitchFamily="18" charset="0"/>
                          </a:rPr>
                          <m:t>𝑘</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sub>
                      <m:sup/>
                      <m:e>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i="1">
                                <a:latin typeface="Cambria Math" panose="02040503050406030204" pitchFamily="18" charset="0"/>
                              </a:rPr>
                              <m:t>𝑖</m:t>
                            </m:r>
                          </m:sub>
                        </m:sSub>
                        <m:r>
                          <a:rPr lang="en-US" altLang="zh-TW" i="1">
                            <a:latin typeface="Cambria Math" panose="02040503050406030204" pitchFamily="18" charset="0"/>
                          </a:rPr>
                          <m:t> </m:t>
                        </m:r>
                        <m:nary>
                          <m:naryPr>
                            <m:chr m:val="⋂"/>
                            <m:subHide m:val="on"/>
                            <m:supHide m:val="on"/>
                            <m:ctrlPr>
                              <a:rPr lang="en-TW" altLang="zh-TW" i="1" smtClean="0">
                                <a:latin typeface="Cambria Math" panose="02040503050406030204" pitchFamily="18" charset="0"/>
                                <a:ea typeface="Cambria Math" panose="02040503050406030204" pitchFamily="18" charset="0"/>
                              </a:rPr>
                            </m:ctrlPr>
                          </m:naryPr>
                          <m:sub/>
                          <m:sup/>
                          <m:e>
                            <m:r>
                              <a:rPr lang="en-US" altLang="zh-TW" i="1">
                                <a:latin typeface="Cambria Math" panose="02040503050406030204" pitchFamily="18" charset="0"/>
                              </a:rPr>
                              <m:t> </m:t>
                            </m:r>
                          </m:e>
                        </m:nary>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𝐴</m:t>
                            </m:r>
                          </m:e>
                          <m:sub>
                            <m:r>
                              <a:rPr lang="en-US" altLang="zh-TW" i="1">
                                <a:latin typeface="Cambria Math" panose="02040503050406030204" pitchFamily="18" charset="0"/>
                                <a:ea typeface="Cambria Math" panose="02040503050406030204" pitchFamily="18" charset="0"/>
                              </a:rPr>
                              <m:t>𝑗</m:t>
                            </m:r>
                          </m:sub>
                        </m:sSub>
                        <m:nary>
                          <m:naryPr>
                            <m:chr m:val="⋂"/>
                            <m:subHide m:val="on"/>
                            <m:supHide m:val="on"/>
                            <m:ctrlPr>
                              <a:rPr lang="en-TW" altLang="zh-TW" i="1">
                                <a:latin typeface="Cambria Math" panose="02040503050406030204" pitchFamily="18" charset="0"/>
                                <a:ea typeface="Cambria Math" panose="02040503050406030204" pitchFamily="18" charset="0"/>
                              </a:rPr>
                            </m:ctrlPr>
                          </m:naryPr>
                          <m:sub/>
                          <m:sup/>
                          <m:e>
                            <m:r>
                              <a:rPr lang="en-US" altLang="zh-TW" i="1">
                                <a:latin typeface="Cambria Math" panose="02040503050406030204" pitchFamily="18" charset="0"/>
                              </a:rPr>
                              <m:t> </m:t>
                            </m:r>
                          </m:e>
                        </m:nary>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𝐴</m:t>
                            </m:r>
                          </m:e>
                          <m:sub>
                            <m:r>
                              <a:rPr lang="en-US" altLang="zh-TW" b="0" i="1" smtClean="0">
                                <a:latin typeface="Cambria Math" panose="02040503050406030204" pitchFamily="18" charset="0"/>
                                <a:ea typeface="Cambria Math" panose="02040503050406030204" pitchFamily="18" charset="0"/>
                              </a:rPr>
                              <m:t>𝑘</m:t>
                            </m:r>
                          </m:sub>
                        </m:sSub>
                        <m:r>
                          <a:rPr lang="en-US" altLang="zh-TW" i="1">
                            <a:latin typeface="Cambria Math" panose="02040503050406030204" pitchFamily="18" charset="0"/>
                          </a:rPr>
                          <m:t>|</m:t>
                        </m:r>
                      </m:e>
                    </m:nary>
                    <m:r>
                      <a:rPr lang="en-US" altLang="zh-TW" b="0" i="0" smtClean="0">
                        <a:latin typeface="Cambria Math" panose="02040503050406030204" pitchFamily="18" charset="0"/>
                      </a:rPr>
                      <m:t> − …+</m:t>
                    </m:r>
                    <m:sSup>
                      <m:sSupPr>
                        <m:ctrlPr>
                          <a:rPr lang="en-US" altLang="zh-TW" b="0" i="1" smtClean="0">
                            <a:latin typeface="Cambria Math" panose="02040503050406030204" pitchFamily="18" charset="0"/>
                          </a:rPr>
                        </m:ctrlPr>
                      </m:sSupPr>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m:t>
                            </m:r>
                          </m:e>
                        </m:d>
                      </m:e>
                      <m:sup>
                        <m:r>
                          <a:rPr lang="en-US" altLang="zh-TW" b="0" i="1" smtClean="0">
                            <a:latin typeface="Cambria Math" panose="02040503050406030204" pitchFamily="18" charset="0"/>
                          </a:rPr>
                          <m:t>𝑛</m:t>
                        </m:r>
                        <m:r>
                          <a:rPr lang="en-US" altLang="zh-TW" b="0" i="1" smtClean="0">
                            <a:latin typeface="Cambria Math" panose="02040503050406030204" pitchFamily="18" charset="0"/>
                          </a:rPr>
                          <m:t>+1</m:t>
                        </m:r>
                      </m:sup>
                    </m:sSup>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b="0" i="1" smtClean="0">
                            <a:latin typeface="Cambria Math" panose="02040503050406030204" pitchFamily="18" charset="0"/>
                          </a:rPr>
                          <m:t>1</m:t>
                        </m:r>
                      </m:sub>
                    </m:sSub>
                    <m:nary>
                      <m:naryPr>
                        <m:chr m:val="⋂"/>
                        <m:subHide m:val="on"/>
                        <m:supHide m:val="on"/>
                        <m:ctrlPr>
                          <a:rPr lang="en-TW" altLang="zh-TW" i="1">
                            <a:latin typeface="Cambria Math" panose="02040503050406030204" pitchFamily="18" charset="0"/>
                            <a:ea typeface="Cambria Math" panose="02040503050406030204" pitchFamily="18" charset="0"/>
                          </a:rPr>
                        </m:ctrlPr>
                      </m:naryPr>
                      <m:sub/>
                      <m:sup/>
                      <m:e>
                        <m:r>
                          <a:rPr lang="en-US" altLang="zh-TW" i="1">
                            <a:latin typeface="Cambria Math" panose="02040503050406030204" pitchFamily="18" charset="0"/>
                          </a:rPr>
                          <m:t> </m:t>
                        </m:r>
                      </m:e>
                    </m:nary>
                    <m:r>
                      <a:rPr lang="en-US" altLang="zh-TW" b="0" i="1" smtClean="0">
                        <a:latin typeface="Cambria Math" panose="02040503050406030204" pitchFamily="18" charset="0"/>
                      </a:rPr>
                      <m:t>…</m:t>
                    </m:r>
                    <m:nary>
                      <m:naryPr>
                        <m:chr m:val="⋂"/>
                        <m:subHide m:val="on"/>
                        <m:supHide m:val="on"/>
                        <m:ctrlPr>
                          <a:rPr lang="en-TW" altLang="zh-TW" i="1">
                            <a:latin typeface="Cambria Math" panose="02040503050406030204" pitchFamily="18" charset="0"/>
                            <a:ea typeface="Cambria Math" panose="02040503050406030204" pitchFamily="18" charset="0"/>
                          </a:rPr>
                        </m:ctrlPr>
                      </m:naryPr>
                      <m:sub/>
                      <m:sup/>
                      <m:e>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𝐴</m:t>
                            </m:r>
                          </m:e>
                          <m:sub>
                            <m:r>
                              <a:rPr lang="en-US" altLang="zh-TW" b="0" i="1" smtClean="0">
                                <a:latin typeface="Cambria Math" panose="02040503050406030204" pitchFamily="18" charset="0"/>
                                <a:ea typeface="Cambria Math" panose="02040503050406030204" pitchFamily="18" charset="0"/>
                              </a:rPr>
                              <m:t>𝑛</m:t>
                            </m:r>
                          </m:sub>
                        </m:sSub>
                      </m:e>
                    </m:nary>
                    <m:r>
                      <a:rPr lang="en-US" altLang="zh-TW" b="0" i="1" smtClean="0">
                        <a:latin typeface="Cambria Math" panose="02040503050406030204" pitchFamily="18" charset="0"/>
                      </a:rPr>
                      <m:t>|</m:t>
                    </m:r>
                  </m:oMath>
                </a14:m>
                <a:endParaRPr lang="en-US" altLang="zh-TW" dirty="0"/>
              </a:p>
              <a:p>
                <a:pPr marL="0" indent="0" algn="ctr">
                  <a:buNone/>
                </a:pPr>
                <a:endParaRPr lang="en-US" altLang="zh-TW" dirty="0"/>
              </a:p>
              <a:p>
                <a:pPr marL="0" indent="0">
                  <a:buNone/>
                </a:pPr>
                <a:r>
                  <a:rPr lang="en-US" altLang="zh-TW" sz="2000" dirty="0"/>
                  <a:t>*. The proof can be found in book page 268. </a:t>
                </a:r>
              </a:p>
            </p:txBody>
          </p:sp>
        </mc:Choice>
        <mc:Fallback xmlns="">
          <p:sp>
            <p:nvSpPr>
              <p:cNvPr id="3" name="Content Placeholder 2">
                <a:extLst>
                  <a:ext uri="{FF2B5EF4-FFF2-40B4-BE49-F238E27FC236}">
                    <a16:creationId xmlns:a16="http://schemas.microsoft.com/office/drawing/2014/main" id="{E9B9B5D3-CB51-764E-8D8B-23802AD40E5D}"/>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1444313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8A76-9CF1-294C-9FA4-7ADD5CCEAE47}"/>
              </a:ext>
            </a:extLst>
          </p:cNvPr>
          <p:cNvSpPr>
            <a:spLocks noGrp="1"/>
          </p:cNvSpPr>
          <p:nvPr>
            <p:ph type="title"/>
          </p:nvPr>
        </p:nvSpPr>
        <p:spPr/>
        <p:txBody>
          <a:bodyPr/>
          <a:lstStyle/>
          <a:p>
            <a:r>
              <a:rPr lang="en-TW" dirty="0"/>
              <a:t>Pigeonhole Principle</a:t>
            </a:r>
          </a:p>
        </p:txBody>
      </p:sp>
      <p:sp>
        <p:nvSpPr>
          <p:cNvPr id="3" name="Content Placeholder 2">
            <a:extLst>
              <a:ext uri="{FF2B5EF4-FFF2-40B4-BE49-F238E27FC236}">
                <a16:creationId xmlns:a16="http://schemas.microsoft.com/office/drawing/2014/main" id="{5FD0188E-D3D4-B84D-85F8-8C842C5C2BBD}"/>
              </a:ext>
            </a:extLst>
          </p:cNvPr>
          <p:cNvSpPr>
            <a:spLocks noGrp="1"/>
          </p:cNvSpPr>
          <p:nvPr>
            <p:ph idx="1"/>
          </p:nvPr>
        </p:nvSpPr>
        <p:spPr>
          <a:xfrm>
            <a:off x="838200" y="1825625"/>
            <a:ext cx="5575126" cy="4351338"/>
          </a:xfrm>
        </p:spPr>
        <p:txBody>
          <a:bodyPr/>
          <a:lstStyle/>
          <a:p>
            <a:pPr marL="0" indent="0">
              <a:buNone/>
            </a:pPr>
            <a:r>
              <a:rPr lang="en-TW" dirty="0"/>
              <a:t>The pigeonhole principle is a simple idea – if more than k items are placed into k bins, then at least 1 bin contains more than 1 item. </a:t>
            </a:r>
          </a:p>
          <a:p>
            <a:pPr marL="0" indent="0">
              <a:buNone/>
            </a:pPr>
            <a:r>
              <a:rPr lang="en-TW" dirty="0"/>
              <a:t>If more than k pigeons fly into k pigeonholes, then at least one hole would contain more than 1 pigeon.</a:t>
            </a:r>
          </a:p>
        </p:txBody>
      </p:sp>
      <p:pic>
        <p:nvPicPr>
          <p:cNvPr id="5" name="圖片 6">
            <a:extLst>
              <a:ext uri="{FF2B5EF4-FFF2-40B4-BE49-F238E27FC236}">
                <a16:creationId xmlns:a16="http://schemas.microsoft.com/office/drawing/2014/main" id="{B11D7419-2E88-4841-BB30-FB61DC2C1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7540" y="2305844"/>
            <a:ext cx="4191000" cy="3390900"/>
          </a:xfrm>
          <a:prstGeom prst="rect">
            <a:avLst/>
          </a:prstGeom>
        </p:spPr>
      </p:pic>
    </p:spTree>
    <p:extLst>
      <p:ext uri="{BB962C8B-B14F-4D97-AF65-F5344CB8AC3E}">
        <p14:creationId xmlns:p14="http://schemas.microsoft.com/office/powerpoint/2010/main" val="1923373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80E9C-092A-7742-937E-0C595B66925A}"/>
              </a:ext>
            </a:extLst>
          </p:cNvPr>
          <p:cNvSpPr>
            <a:spLocks noGrp="1"/>
          </p:cNvSpPr>
          <p:nvPr>
            <p:ph type="title"/>
          </p:nvPr>
        </p:nvSpPr>
        <p:spPr/>
        <p:txBody>
          <a:bodyPr/>
          <a:lstStyle/>
          <a:p>
            <a:r>
              <a:rPr lang="en-TW" dirty="0"/>
              <a:t>Pigeonhole Principle Application</a:t>
            </a:r>
          </a:p>
        </p:txBody>
      </p:sp>
      <p:sp>
        <p:nvSpPr>
          <p:cNvPr id="3" name="Content Placeholder 2">
            <a:extLst>
              <a:ext uri="{FF2B5EF4-FFF2-40B4-BE49-F238E27FC236}">
                <a16:creationId xmlns:a16="http://schemas.microsoft.com/office/drawing/2014/main" id="{0B3278A1-3EC2-4248-B902-AA71973D756B}"/>
              </a:ext>
            </a:extLst>
          </p:cNvPr>
          <p:cNvSpPr>
            <a:spLocks noGrp="1"/>
          </p:cNvSpPr>
          <p:nvPr>
            <p:ph idx="1"/>
          </p:nvPr>
        </p:nvSpPr>
        <p:spPr>
          <a:xfrm>
            <a:off x="838200" y="1825625"/>
            <a:ext cx="10515600" cy="4913378"/>
          </a:xfrm>
        </p:spPr>
        <p:txBody>
          <a:bodyPr>
            <a:normAutofit lnSpcReduction="10000"/>
          </a:bodyPr>
          <a:lstStyle/>
          <a:p>
            <a:r>
              <a:rPr lang="en-TW" dirty="0"/>
              <a:t>How many people must be in a room to guarantee that 2 people have last names that begin with the same initial? We need 27 people.</a:t>
            </a:r>
          </a:p>
          <a:p>
            <a:r>
              <a:rPr lang="en-TW" dirty="0"/>
              <a:t>How many times must a single die be rolled to guarantee getting the same value twice? </a:t>
            </a:r>
            <a:r>
              <a:rPr lang="en-US" dirty="0"/>
              <a:t>7 times.</a:t>
            </a:r>
            <a:endParaRPr lang="en-TW" dirty="0"/>
          </a:p>
          <a:p>
            <a:pPr marL="0" indent="0">
              <a:buNone/>
            </a:pPr>
            <a:r>
              <a:rPr lang="en-TW" dirty="0"/>
              <a:t>How is it related to Computer Science?</a:t>
            </a:r>
          </a:p>
          <a:p>
            <a:pPr marL="0" indent="0">
              <a:buNone/>
            </a:pPr>
            <a:r>
              <a:rPr lang="en-TW" dirty="0"/>
              <a:t>The pigeonhole principle is used in determining the size of hashtable. Hashtable is a common data structure that is constantly fast in getting data from database. As the size of database grows, the time of getting data out will not grow (sounds like a </a:t>
            </a:r>
            <a:r>
              <a:rPr lang="en-US" dirty="0"/>
              <a:t>magic,</a:t>
            </a:r>
            <a:r>
              <a:rPr lang="en-TW" dirty="0"/>
              <a:t> doesn’t it?)</a:t>
            </a:r>
          </a:p>
          <a:p>
            <a:pPr marL="0" indent="0">
              <a:buNone/>
            </a:pPr>
            <a:r>
              <a:rPr lang="en-TW" dirty="0"/>
              <a:t>Most of the programming langauge has built-in hashtable, for example, </a:t>
            </a:r>
            <a:r>
              <a:rPr lang="en-US" dirty="0"/>
              <a:t>java </a:t>
            </a:r>
            <a:r>
              <a:rPr lang="en-US" dirty="0" err="1"/>
              <a:t>hashmap</a:t>
            </a:r>
            <a:r>
              <a:rPr lang="en-US" dirty="0"/>
              <a:t>, JavaScript arrays and objects are hashed, python dictionaries, and many others.</a:t>
            </a:r>
            <a:endParaRPr lang="en-TW" dirty="0"/>
          </a:p>
        </p:txBody>
      </p:sp>
    </p:spTree>
    <p:extLst>
      <p:ext uri="{BB962C8B-B14F-4D97-AF65-F5344CB8AC3E}">
        <p14:creationId xmlns:p14="http://schemas.microsoft.com/office/powerpoint/2010/main" val="3585940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4200"/>
              <a:t>4-4</a:t>
            </a:r>
            <a:br>
              <a:rPr lang="en-US" sz="4200"/>
            </a:br>
            <a:r>
              <a:rPr lang="en-US" sz="4200"/>
              <a:t>Permutations and Combinations</a:t>
            </a:r>
            <a:endParaRPr lang="en-TW" sz="420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2C0336F3-E6EC-144D-B92C-FB238D3DB8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2177167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5E9B1-A25F-0445-A6F9-A66BE3B955F5}"/>
              </a:ext>
            </a:extLst>
          </p:cNvPr>
          <p:cNvSpPr>
            <a:spLocks noGrp="1"/>
          </p:cNvSpPr>
          <p:nvPr>
            <p:ph type="title"/>
          </p:nvPr>
        </p:nvSpPr>
        <p:spPr/>
        <p:txBody>
          <a:bodyPr/>
          <a:lstStyle/>
          <a:p>
            <a:r>
              <a:rPr lang="en-TW" dirty="0"/>
              <a:t>Permutations</a:t>
            </a:r>
          </a:p>
        </p:txBody>
      </p:sp>
      <p:sp>
        <p:nvSpPr>
          <p:cNvPr id="3" name="Content Placeholder 2">
            <a:extLst>
              <a:ext uri="{FF2B5EF4-FFF2-40B4-BE49-F238E27FC236}">
                <a16:creationId xmlns:a16="http://schemas.microsoft.com/office/drawing/2014/main" id="{B92EF6C2-1163-CB4D-88AE-115558063C64}"/>
              </a:ext>
            </a:extLst>
          </p:cNvPr>
          <p:cNvSpPr>
            <a:spLocks noGrp="1"/>
          </p:cNvSpPr>
          <p:nvPr>
            <p:ph idx="1"/>
          </p:nvPr>
        </p:nvSpPr>
        <p:spPr/>
        <p:txBody>
          <a:bodyPr/>
          <a:lstStyle/>
          <a:p>
            <a:pPr marL="0" indent="0">
              <a:buNone/>
            </a:pPr>
            <a:r>
              <a:rPr lang="en-TW" dirty="0"/>
              <a:t>An ordered arrangement of objects is called a permutation. Supposed we have a set of 4 objects, {A, B, C, D}. Then, how many different permutations could there be?</a:t>
            </a:r>
          </a:p>
          <a:p>
            <a:pPr marL="0" indent="0">
              <a:buNone/>
            </a:pPr>
            <a:r>
              <a:rPr lang="en-TW" dirty="0"/>
              <a:t>Let’s consider a simpler case: just {A}. Then, there’s only 1 permutation. What about {A, B}? There’s {A, B} and {B, A}, 2 permutations. What about {A, B, C}? {A, B, C}, {A, C, B}, {B, A, C}, {B, C, A}, {C, A, B}, {C, B, A} total 6 permutatios.</a:t>
            </a:r>
          </a:p>
          <a:p>
            <a:pPr marL="0" indent="0">
              <a:buNone/>
            </a:pPr>
            <a:r>
              <a:rPr lang="en-TW" dirty="0"/>
              <a:t>Is there a better technique, than other simply enumerating all possiblities?</a:t>
            </a:r>
          </a:p>
        </p:txBody>
      </p:sp>
    </p:spTree>
    <p:extLst>
      <p:ext uri="{BB962C8B-B14F-4D97-AF65-F5344CB8AC3E}">
        <p14:creationId xmlns:p14="http://schemas.microsoft.com/office/powerpoint/2010/main" val="836292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90B19-D5C7-574D-A127-254294DCB486}"/>
              </a:ext>
            </a:extLst>
          </p:cNvPr>
          <p:cNvSpPr>
            <a:spLocks noGrp="1"/>
          </p:cNvSpPr>
          <p:nvPr>
            <p:ph type="title"/>
          </p:nvPr>
        </p:nvSpPr>
        <p:spPr/>
        <p:txBody>
          <a:bodyPr/>
          <a:lstStyle/>
          <a:p>
            <a:r>
              <a:rPr lang="en-TW" dirty="0"/>
              <a:t>Permutations</a:t>
            </a:r>
          </a:p>
        </p:txBody>
      </p:sp>
      <p:sp>
        <p:nvSpPr>
          <p:cNvPr id="3" name="Content Placeholder 2">
            <a:extLst>
              <a:ext uri="{FF2B5EF4-FFF2-40B4-BE49-F238E27FC236}">
                <a16:creationId xmlns:a16="http://schemas.microsoft.com/office/drawing/2014/main" id="{A0F9AF9A-1F0C-0D4D-965B-3C417CA43F13}"/>
              </a:ext>
            </a:extLst>
          </p:cNvPr>
          <p:cNvSpPr>
            <a:spLocks noGrp="1"/>
          </p:cNvSpPr>
          <p:nvPr>
            <p:ph idx="1"/>
          </p:nvPr>
        </p:nvSpPr>
        <p:spPr/>
        <p:txBody>
          <a:bodyPr/>
          <a:lstStyle/>
          <a:p>
            <a:pPr marL="0" indent="0">
              <a:buNone/>
            </a:pPr>
            <a:r>
              <a:rPr lang="en-TW" dirty="0"/>
              <a:t>When couning {A, B, C}, we can think of this as the following:</a:t>
            </a:r>
          </a:p>
          <a:p>
            <a:pPr marL="0" indent="0">
              <a:buNone/>
            </a:pPr>
            <a:r>
              <a:rPr lang="en-TW" dirty="0"/>
              <a:t>In case of A is the first element, we have {B, C} to perform permutation. Therefore, we have 2 permutations. In case of B is the first element, we have {A, C}; therefore, we have 2 permutations. In case of C is the first element, </a:t>
            </a:r>
            <a:r>
              <a:rPr lang="en-US" dirty="0"/>
              <a:t>we</a:t>
            </a:r>
            <a:r>
              <a:rPr lang="en-TW" dirty="0"/>
              <a:t> have {A, B}; therefore, we have 2 permutations. The total is 6.</a:t>
            </a:r>
          </a:p>
          <a:p>
            <a:pPr marL="0" indent="0">
              <a:buNone/>
            </a:pPr>
            <a:r>
              <a:rPr lang="en-TW" dirty="0"/>
              <a:t>When counting {A, B, C, D}, we know that each element of {A, B, C, D} could be the first element. Then, the remaining 3 elements have 6 different permutations. Therefore, the total possible permutation is</a:t>
            </a:r>
            <a:br>
              <a:rPr lang="en-TW" dirty="0"/>
            </a:br>
            <a:r>
              <a:rPr lang="en-TW" dirty="0"/>
              <a:t>4 x 6 = 24. (or more precisely, 4 x 3 x 2 x 1 = 24)</a:t>
            </a:r>
          </a:p>
        </p:txBody>
      </p:sp>
    </p:spTree>
    <p:extLst>
      <p:ext uri="{BB962C8B-B14F-4D97-AF65-F5344CB8AC3E}">
        <p14:creationId xmlns:p14="http://schemas.microsoft.com/office/powerpoint/2010/main" val="859240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CFF2E-776F-3745-A6D7-F8C71E4F76DC}"/>
              </a:ext>
            </a:extLst>
          </p:cNvPr>
          <p:cNvSpPr>
            <a:spLocks noGrp="1"/>
          </p:cNvSpPr>
          <p:nvPr>
            <p:ph type="title"/>
          </p:nvPr>
        </p:nvSpPr>
        <p:spPr/>
        <p:txBody>
          <a:bodyPr/>
          <a:lstStyle/>
          <a:p>
            <a:r>
              <a:rPr lang="en-TW" dirty="0"/>
              <a:t>Permutations</a:t>
            </a:r>
          </a:p>
        </p:txBody>
      </p:sp>
      <p:sp>
        <p:nvSpPr>
          <p:cNvPr id="3" name="Content Placeholder 2">
            <a:extLst>
              <a:ext uri="{FF2B5EF4-FFF2-40B4-BE49-F238E27FC236}">
                <a16:creationId xmlns:a16="http://schemas.microsoft.com/office/drawing/2014/main" id="{6CE55D59-618C-CB43-B416-D5BBDBF9208E}"/>
              </a:ext>
            </a:extLst>
          </p:cNvPr>
          <p:cNvSpPr>
            <a:spLocks noGrp="1"/>
          </p:cNvSpPr>
          <p:nvPr>
            <p:ph idx="1"/>
          </p:nvPr>
        </p:nvSpPr>
        <p:spPr>
          <a:xfrm>
            <a:off x="838200" y="1825625"/>
            <a:ext cx="6001011" cy="4351338"/>
          </a:xfrm>
        </p:spPr>
        <p:txBody>
          <a:bodyPr>
            <a:normAutofit/>
          </a:bodyPr>
          <a:lstStyle/>
          <a:p>
            <a:pPr marL="0" indent="0">
              <a:buNone/>
            </a:pPr>
            <a:r>
              <a:rPr lang="en-TW" dirty="0"/>
              <a:t>N factorial is defined as n! = n x (n - 1) x (n - 2) x … x 3 x 2 x 1; then, we know that, if we have a set of n items, then the total possible different permutations would be n!</a:t>
            </a:r>
            <a:r>
              <a:rPr lang="en-US" dirty="0"/>
              <a:t>.</a:t>
            </a:r>
            <a:endParaRPr lang="en-TW" dirty="0"/>
          </a:p>
          <a:p>
            <a:pPr marL="0" indent="0">
              <a:buNone/>
            </a:pPr>
            <a:r>
              <a:rPr lang="en-TW" dirty="0"/>
              <a:t>What if we have a set of n items, and we take 4 distinct elements of this set, then how many possible different permutations could there be?</a:t>
            </a:r>
          </a:p>
        </p:txBody>
      </p:sp>
      <p:pic>
        <p:nvPicPr>
          <p:cNvPr id="5" name="Graphic 4">
            <a:extLst>
              <a:ext uri="{FF2B5EF4-FFF2-40B4-BE49-F238E27FC236}">
                <a16:creationId xmlns:a16="http://schemas.microsoft.com/office/drawing/2014/main" id="{4ACC1F31-B578-FC4E-B663-B17DD9D929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71517" y="1414463"/>
            <a:ext cx="4762500" cy="4762500"/>
          </a:xfrm>
          <a:prstGeom prst="rect">
            <a:avLst/>
          </a:prstGeom>
        </p:spPr>
      </p:pic>
    </p:spTree>
    <p:extLst>
      <p:ext uri="{BB962C8B-B14F-4D97-AF65-F5344CB8AC3E}">
        <p14:creationId xmlns:p14="http://schemas.microsoft.com/office/powerpoint/2010/main" val="3289663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D5DA-A454-B942-95B9-9B10C5450EBF}"/>
              </a:ext>
            </a:extLst>
          </p:cNvPr>
          <p:cNvSpPr>
            <a:spLocks noGrp="1"/>
          </p:cNvSpPr>
          <p:nvPr>
            <p:ph type="title"/>
          </p:nvPr>
        </p:nvSpPr>
        <p:spPr/>
        <p:txBody>
          <a:bodyPr/>
          <a:lstStyle/>
          <a:p>
            <a:r>
              <a:rPr lang="en-TW" dirty="0"/>
              <a:t>Sets and Notations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178275-00DE-BA49-BA5E-5CE84340A5E6}"/>
                  </a:ext>
                </a:extLst>
              </p:cNvPr>
              <p:cNvSpPr>
                <a:spLocks noGrp="1"/>
              </p:cNvSpPr>
              <p:nvPr>
                <p:ph idx="1"/>
              </p:nvPr>
            </p:nvSpPr>
            <p:spPr/>
            <p:txBody>
              <a:bodyPr/>
              <a:lstStyle/>
              <a:p>
                <a:pPr marL="0" indent="0">
                  <a:buNone/>
                </a:pPr>
                <a:r>
                  <a:rPr lang="en-US" dirty="0"/>
                  <a:t>In mathematics and logic, any collection of objects (elements), which may be mathematical (e.g., numbers, functions) or not, is a set. We use that symbol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TW" dirty="0"/>
                  <a:t> to denote membership in a set. For example, </a:t>
                </a:r>
              </a:p>
              <a:p>
                <a:pPr marL="0" indent="0" algn="ctr">
                  <a:buNone/>
                </a:pPr>
                <a:r>
                  <a:rPr lang="en-US" dirty="0"/>
                  <a:t>A</a:t>
                </a:r>
                <a:r>
                  <a:rPr lang="en-TW" dirty="0"/>
                  <a:t>pple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Fruit</a:t>
                </a:r>
              </a:p>
              <a:p>
                <a:pPr marL="0" indent="0">
                  <a:buNone/>
                </a:pPr>
                <a:r>
                  <a:rPr lang="en-US" dirty="0"/>
                  <a:t>M</a:t>
                </a:r>
                <a:r>
                  <a:rPr lang="en-TW" dirty="0"/>
                  <a:t>eans t</a:t>
                </a:r>
                <a:r>
                  <a:rPr lang="en-US" dirty="0"/>
                  <a:t>ha</a:t>
                </a:r>
                <a:r>
                  <a:rPr lang="en-TW" dirty="0"/>
                  <a:t>t apple belongs to fruit this set.</a:t>
                </a:r>
              </a:p>
              <a:p>
                <a:pPr marL="0" indent="0">
                  <a:buNone/>
                </a:pPr>
                <a:r>
                  <a:rPr lang="en-TW" dirty="0"/>
                  <a:t>(</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means not belong to)</a:t>
                </a:r>
              </a:p>
              <a:p>
                <a:pPr marL="0" indent="0">
                  <a:buNone/>
                </a:pPr>
                <a:r>
                  <a:rPr lang="en-TW" dirty="0"/>
                  <a:t>Also, when enumerating the elements of a set, we use </a:t>
                </a:r>
                <a:r>
                  <a:rPr lang="en-US" dirty="0"/>
                  <a:t>curly brackets; for example:</a:t>
                </a:r>
              </a:p>
              <a:p>
                <a:pPr marL="0" indent="0" algn="ctr">
                  <a:buNone/>
                </a:pPr>
                <a:r>
                  <a:rPr lang="en-US" dirty="0"/>
                  <a:t>A = {chocolate, candy, popcorn}, popcorn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a:t>
                </a:r>
                <a:r>
                  <a:rPr lang="en-US" dirty="0"/>
                  <a:t>A</a:t>
                </a:r>
                <a:endParaRPr lang="en-TW" dirty="0"/>
              </a:p>
            </p:txBody>
          </p:sp>
        </mc:Choice>
        <mc:Fallback xmlns="">
          <p:sp>
            <p:nvSpPr>
              <p:cNvPr id="3" name="Content Placeholder 2">
                <a:extLst>
                  <a:ext uri="{FF2B5EF4-FFF2-40B4-BE49-F238E27FC236}">
                    <a16:creationId xmlns:a16="http://schemas.microsoft.com/office/drawing/2014/main" id="{1B178275-00DE-BA49-BA5E-5CE84340A5E6}"/>
                  </a:ext>
                </a:extLst>
              </p:cNvPr>
              <p:cNvSpPr>
                <a:spLocks noGrp="1" noRot="1" noChangeAspect="1" noMove="1" noResize="1" noEditPoints="1" noAdjustHandles="1" noChangeArrowheads="1" noChangeShapeType="1" noTextEdit="1"/>
              </p:cNvSpPr>
              <p:nvPr>
                <p:ph idx="1"/>
              </p:nvPr>
            </p:nvSpPr>
            <p:spPr>
              <a:blipFill>
                <a:blip r:embed="rId2"/>
                <a:stretch>
                  <a:fillRect l="-1206" t="-2326" r="-1327"/>
                </a:stretch>
              </a:blipFill>
            </p:spPr>
            <p:txBody>
              <a:bodyPr/>
              <a:lstStyle/>
              <a:p>
                <a:r>
                  <a:rPr lang="en-TW">
                    <a:noFill/>
                  </a:rPr>
                  <a:t> </a:t>
                </a:r>
              </a:p>
            </p:txBody>
          </p:sp>
        </mc:Fallback>
      </mc:AlternateContent>
    </p:spTree>
    <p:extLst>
      <p:ext uri="{BB962C8B-B14F-4D97-AF65-F5344CB8AC3E}">
        <p14:creationId xmlns:p14="http://schemas.microsoft.com/office/powerpoint/2010/main" val="31922576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399BC-0D2E-984D-B3E5-479389955156}"/>
              </a:ext>
            </a:extLst>
          </p:cNvPr>
          <p:cNvSpPr>
            <a:spLocks noGrp="1"/>
          </p:cNvSpPr>
          <p:nvPr>
            <p:ph type="title"/>
          </p:nvPr>
        </p:nvSpPr>
        <p:spPr/>
        <p:txBody>
          <a:bodyPr/>
          <a:lstStyle/>
          <a:p>
            <a:r>
              <a:rPr lang="en-TW" dirty="0"/>
              <a:t>Permutations</a:t>
            </a:r>
          </a:p>
        </p:txBody>
      </p:sp>
      <p:sp>
        <p:nvSpPr>
          <p:cNvPr id="3" name="Content Placeholder 2">
            <a:extLst>
              <a:ext uri="{FF2B5EF4-FFF2-40B4-BE49-F238E27FC236}">
                <a16:creationId xmlns:a16="http://schemas.microsoft.com/office/drawing/2014/main" id="{55C8B8ED-1511-2B4D-ADAD-5C3ADFA8066E}"/>
              </a:ext>
            </a:extLst>
          </p:cNvPr>
          <p:cNvSpPr>
            <a:spLocks noGrp="1"/>
          </p:cNvSpPr>
          <p:nvPr>
            <p:ph idx="1"/>
          </p:nvPr>
        </p:nvSpPr>
        <p:spPr/>
        <p:txBody>
          <a:bodyPr/>
          <a:lstStyle/>
          <a:p>
            <a:pPr marL="0" indent="0">
              <a:buNone/>
            </a:pPr>
            <a:r>
              <a:rPr lang="en-TW" dirty="0"/>
              <a:t>This can be interpreted as a multiplication principle problem. We have to make 4 decisions. </a:t>
            </a:r>
          </a:p>
          <a:p>
            <a:pPr marL="0" indent="0">
              <a:buNone/>
            </a:pPr>
            <a:r>
              <a:rPr lang="en-TW" dirty="0"/>
              <a:t>For the first decision, we need to pick one item from n items. For the second decision, we need to pick one item from n – 1 items. For the third and fourth decision, we need to pick n – 2 and n – 3 items.</a:t>
            </a:r>
          </a:p>
          <a:p>
            <a:pPr marL="0" indent="0">
              <a:buNone/>
            </a:pPr>
            <a:r>
              <a:rPr lang="en-TW" dirty="0"/>
              <a:t>Therefore, the possible permutation is:</a:t>
            </a:r>
          </a:p>
          <a:p>
            <a:pPr marL="0" indent="0" algn="ctr">
              <a:buNone/>
            </a:pPr>
            <a:r>
              <a:rPr lang="en-US" dirty="0"/>
              <a:t>n x (n - 1) x (n -2) x (n -3)</a:t>
            </a:r>
            <a:endParaRPr lang="en-TW" dirty="0"/>
          </a:p>
          <a:p>
            <a:pPr marL="0" indent="0">
              <a:buNone/>
            </a:pPr>
            <a:endParaRPr lang="en-TW" dirty="0"/>
          </a:p>
        </p:txBody>
      </p:sp>
    </p:spTree>
    <p:extLst>
      <p:ext uri="{BB962C8B-B14F-4D97-AF65-F5344CB8AC3E}">
        <p14:creationId xmlns:p14="http://schemas.microsoft.com/office/powerpoint/2010/main" val="1174238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24B66-7CBA-614C-97D6-E6828C6FC37A}"/>
              </a:ext>
            </a:extLst>
          </p:cNvPr>
          <p:cNvSpPr>
            <a:spLocks noGrp="1"/>
          </p:cNvSpPr>
          <p:nvPr>
            <p:ph type="title"/>
          </p:nvPr>
        </p:nvSpPr>
        <p:spPr/>
        <p:txBody>
          <a:bodyPr/>
          <a:lstStyle/>
          <a:p>
            <a:r>
              <a:rPr lang="en-TW" dirty="0"/>
              <a:t>Permutations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B37C78-2A15-8141-94F9-D038D350B2A6}"/>
                  </a:ext>
                </a:extLst>
              </p:cNvPr>
              <p:cNvSpPr>
                <a:spLocks noGrp="1"/>
              </p:cNvSpPr>
              <p:nvPr>
                <p:ph idx="1"/>
              </p:nvPr>
            </p:nvSpPr>
            <p:spPr/>
            <p:txBody>
              <a:bodyPr/>
              <a:lstStyle/>
              <a:p>
                <a:pPr marL="0" indent="0">
                  <a:buNone/>
                </a:pPr>
                <a:r>
                  <a:rPr lang="en-US" dirty="0"/>
                  <a:t>T</a:t>
                </a:r>
                <a:r>
                  <a:rPr lang="en-TW" dirty="0"/>
                  <a:t>o pick r items from a set of n items, </a:t>
                </a:r>
                <a:r>
                  <a:rPr lang="en-US" dirty="0"/>
                  <a:t>the</a:t>
                </a:r>
                <a:r>
                  <a:rPr lang="en-TW" dirty="0"/>
                  <a:t> different permutations is denoted as P(n, r), and the formula is:</a:t>
                </a:r>
              </a:p>
              <a:p>
                <a:pPr marL="0" indent="0" algn="ctr">
                  <a:buNone/>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den>
                    </m:f>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r>
                  <a:rPr lang="en-TW" dirty="0"/>
                  <a:t> </a:t>
                </a:r>
              </a:p>
              <a:p>
                <a:pPr marL="0" indent="0" algn="ctr">
                  <a:buNone/>
                </a:pPr>
                <a:endParaRPr lang="en-TW" dirty="0"/>
              </a:p>
              <a:p>
                <a:pPr marL="0" indent="0">
                  <a:buNone/>
                </a:pPr>
                <a:r>
                  <a:rPr lang="en-TW" dirty="0"/>
                  <a:t>Do you need to memorize this formula? Probably not. This formula is designed to statisfy the princple we learned from previous slides.</a:t>
                </a:r>
              </a:p>
              <a:p>
                <a:pPr marL="0" indent="0">
                  <a:buNone/>
                </a:pPr>
                <a:r>
                  <a:rPr lang="en-TW" dirty="0"/>
                  <a:t>For example, when calculating P(7, 3), just do 7 x 6 x 5 = 210. We don’t need to use the formula.</a:t>
                </a:r>
              </a:p>
            </p:txBody>
          </p:sp>
        </mc:Choice>
        <mc:Fallback xmlns="">
          <p:sp>
            <p:nvSpPr>
              <p:cNvPr id="3" name="Content Placeholder 2">
                <a:extLst>
                  <a:ext uri="{FF2B5EF4-FFF2-40B4-BE49-F238E27FC236}">
                    <a16:creationId xmlns:a16="http://schemas.microsoft.com/office/drawing/2014/main" id="{15B37C78-2A15-8141-94F9-D038D350B2A6}"/>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26198280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ACE41-7014-6642-A80E-F620B2950159}"/>
              </a:ext>
            </a:extLst>
          </p:cNvPr>
          <p:cNvSpPr>
            <a:spLocks noGrp="1"/>
          </p:cNvSpPr>
          <p:nvPr>
            <p:ph type="title"/>
          </p:nvPr>
        </p:nvSpPr>
        <p:spPr/>
        <p:txBody>
          <a:bodyPr/>
          <a:lstStyle/>
          <a:p>
            <a:r>
              <a:rPr lang="en-TW" dirty="0"/>
              <a:t>Example 4-4-1</a:t>
            </a:r>
          </a:p>
        </p:txBody>
      </p:sp>
      <p:sp>
        <p:nvSpPr>
          <p:cNvPr id="3" name="Content Placeholder 2">
            <a:extLst>
              <a:ext uri="{FF2B5EF4-FFF2-40B4-BE49-F238E27FC236}">
                <a16:creationId xmlns:a16="http://schemas.microsoft.com/office/drawing/2014/main" id="{76A0483D-37FF-A240-B3CA-1C0A63DC33E7}"/>
              </a:ext>
            </a:extLst>
          </p:cNvPr>
          <p:cNvSpPr>
            <a:spLocks noGrp="1"/>
          </p:cNvSpPr>
          <p:nvPr>
            <p:ph idx="1"/>
          </p:nvPr>
        </p:nvSpPr>
        <p:spPr/>
        <p:txBody>
          <a:bodyPr/>
          <a:lstStyle/>
          <a:p>
            <a:pPr marL="0" indent="0">
              <a:buNone/>
            </a:pPr>
            <a:r>
              <a:rPr lang="en-TW" dirty="0"/>
              <a:t>Let’s learn the properties of factorial and permutations by the following 3 examples:</a:t>
            </a:r>
          </a:p>
          <a:p>
            <a:pPr marL="0" indent="0">
              <a:buNone/>
            </a:pPr>
            <a:r>
              <a:rPr lang="en-TW" dirty="0"/>
              <a:t>1. P(n, 1), which means to pick one elenent from n elements to do permutation, how many possible permutations there are?</a:t>
            </a:r>
          </a:p>
          <a:p>
            <a:pPr marL="0" indent="0">
              <a:buNone/>
            </a:pPr>
            <a:r>
              <a:rPr lang="en-TW" dirty="0"/>
              <a:t>2. P(n, 0), which means we don’t take any element from n elements to do permutation, then how many possible permutations there are? (The answer is not 0)</a:t>
            </a:r>
          </a:p>
          <a:p>
            <a:pPr marL="0" indent="0">
              <a:buNone/>
            </a:pPr>
            <a:r>
              <a:rPr lang="en-TW" dirty="0"/>
              <a:t>3. P(n, n) which means we take all elements from n elements to do permutation, then how many possible permutations there are? </a:t>
            </a:r>
          </a:p>
        </p:txBody>
      </p:sp>
    </p:spTree>
    <p:extLst>
      <p:ext uri="{BB962C8B-B14F-4D97-AF65-F5344CB8AC3E}">
        <p14:creationId xmlns:p14="http://schemas.microsoft.com/office/powerpoint/2010/main" val="740899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4EC85-DF9A-9841-9AF4-F54AF15120E7}"/>
              </a:ext>
            </a:extLst>
          </p:cNvPr>
          <p:cNvSpPr>
            <a:spLocks noGrp="1"/>
          </p:cNvSpPr>
          <p:nvPr>
            <p:ph type="title"/>
          </p:nvPr>
        </p:nvSpPr>
        <p:spPr/>
        <p:txBody>
          <a:bodyPr/>
          <a:lstStyle/>
          <a:p>
            <a:r>
              <a:rPr lang="en-TW" dirty="0"/>
              <a:t>Combinations</a:t>
            </a:r>
          </a:p>
        </p:txBody>
      </p:sp>
      <p:sp>
        <p:nvSpPr>
          <p:cNvPr id="3" name="Content Placeholder 2">
            <a:extLst>
              <a:ext uri="{FF2B5EF4-FFF2-40B4-BE49-F238E27FC236}">
                <a16:creationId xmlns:a16="http://schemas.microsoft.com/office/drawing/2014/main" id="{C552BB73-E4EC-C843-8978-DE86F1E32E83}"/>
              </a:ext>
            </a:extLst>
          </p:cNvPr>
          <p:cNvSpPr>
            <a:spLocks noGrp="1"/>
          </p:cNvSpPr>
          <p:nvPr>
            <p:ph idx="1"/>
          </p:nvPr>
        </p:nvSpPr>
        <p:spPr/>
        <p:txBody>
          <a:bodyPr>
            <a:normAutofit lnSpcReduction="10000"/>
          </a:bodyPr>
          <a:lstStyle/>
          <a:p>
            <a:pPr marL="0" indent="0">
              <a:buNone/>
            </a:pPr>
            <a:r>
              <a:rPr lang="en-TW" dirty="0"/>
              <a:t>Sometimes we want to select r objects from a set of n elements, but we don’t care about the order; therefore, the distincet ways of selecting r objects from n elements is called the combinations of r objects, and is denoted by C(n, r).</a:t>
            </a:r>
          </a:p>
          <a:p>
            <a:pPr marL="0" indent="0">
              <a:buNone/>
            </a:pPr>
            <a:r>
              <a:rPr lang="en-TW" dirty="0"/>
              <a:t>However, how do we count the total possible ways of combinations? Let’s consider a simple example – supposed we have a set {A, B, C}, and we want to take 2 elements out from this set.</a:t>
            </a:r>
          </a:p>
          <a:p>
            <a:pPr marL="0" indent="0">
              <a:buNone/>
            </a:pPr>
            <a:r>
              <a:rPr lang="en-TW" dirty="0"/>
              <a:t>Permutations tells us that there are 3 x 2 = 6 different permutations; they are {A, B}, {A, C}, {B, A}, {B, C}, {C ,A}, {C, B}. However, the key difference between combination and permutation is – combinations doesn’t care about the orders.</a:t>
            </a:r>
          </a:p>
        </p:txBody>
      </p:sp>
    </p:spTree>
    <p:extLst>
      <p:ext uri="{BB962C8B-B14F-4D97-AF65-F5344CB8AC3E}">
        <p14:creationId xmlns:p14="http://schemas.microsoft.com/office/powerpoint/2010/main" val="2264754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D918D-6A0A-0440-973E-E9EAD1648BFB}"/>
              </a:ext>
            </a:extLst>
          </p:cNvPr>
          <p:cNvSpPr>
            <a:spLocks noGrp="1"/>
          </p:cNvSpPr>
          <p:nvPr>
            <p:ph type="title"/>
          </p:nvPr>
        </p:nvSpPr>
        <p:spPr/>
        <p:txBody>
          <a:bodyPr/>
          <a:lstStyle/>
          <a:p>
            <a:r>
              <a:rPr lang="en-TW" dirty="0"/>
              <a:t>Combinations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2E504-7E42-F64A-9157-3AF286581B72}"/>
                  </a:ext>
                </a:extLst>
              </p:cNvPr>
              <p:cNvSpPr>
                <a:spLocks noGrp="1"/>
              </p:cNvSpPr>
              <p:nvPr>
                <p:ph idx="1"/>
              </p:nvPr>
            </p:nvSpPr>
            <p:spPr/>
            <p:txBody>
              <a:bodyPr/>
              <a:lstStyle/>
              <a:p>
                <a:pPr marL="0" indent="0">
                  <a:buNone/>
                </a:pPr>
                <a:r>
                  <a:rPr lang="en-TW" dirty="0"/>
                  <a:t>Therefore, in are {A, B}, {A, C}, {B, A}, {B, C}, {C ,A}, {C, B}, we know that:</a:t>
                </a:r>
              </a:p>
              <a:p>
                <a:r>
                  <a:rPr lang="en-TW" dirty="0"/>
                  <a:t>{A, B} and {B, A} is the same.</a:t>
                </a:r>
              </a:p>
              <a:p>
                <a:r>
                  <a:rPr lang="en-TW" dirty="0"/>
                  <a:t>{A, C} and {C, A} is the same.</a:t>
                </a:r>
              </a:p>
              <a:p>
                <a:r>
                  <a:rPr lang="en-TW" dirty="0"/>
                  <a:t>{B, C} and {C, B} is the same.</a:t>
                </a:r>
              </a:p>
              <a:p>
                <a:pPr marL="0" indent="0">
                  <a:buNone/>
                </a:pPr>
                <a:r>
                  <a:rPr lang="en-TW" dirty="0"/>
                  <a:t>T</a:t>
                </a:r>
                <a:r>
                  <a:rPr lang="en-US" dirty="0"/>
                  <a:t>h</a:t>
                </a:r>
                <a:r>
                  <a:rPr lang="en-TW" dirty="0"/>
                  <a:t>en, the total number of distinct combinations is </a:t>
                </a:r>
                <a14:m>
                  <m:oMath xmlns:m="http://schemas.openxmlformats.org/officeDocument/2006/math">
                    <m:f>
                      <m:fPr>
                        <m:ctrlPr>
                          <a:rPr lang="en-TW"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(3, 2)</m:t>
                        </m:r>
                      </m:num>
                      <m:den>
                        <m:r>
                          <a:rPr lang="en-US" b="0" i="1" smtClean="0">
                            <a:latin typeface="Cambria Math" panose="02040503050406030204" pitchFamily="18" charset="0"/>
                          </a:rPr>
                          <m:t>2</m:t>
                        </m:r>
                      </m:den>
                    </m:f>
                    <m:r>
                      <a:rPr lang="en-US" b="0" i="1" smtClean="0">
                        <a:latin typeface="Cambria Math" panose="02040503050406030204" pitchFamily="18" charset="0"/>
                      </a:rPr>
                      <m:t>=3</m:t>
                    </m:r>
                  </m:oMath>
                </a14:m>
                <a:r>
                  <a:rPr lang="en-TW" dirty="0"/>
                  <a:t>; {A, B}, {A, C} and {B, C}, and that’s it.</a:t>
                </a:r>
              </a:p>
            </p:txBody>
          </p:sp>
        </mc:Choice>
        <mc:Fallback xmlns="">
          <p:sp>
            <p:nvSpPr>
              <p:cNvPr id="3" name="Content Placeholder 2">
                <a:extLst>
                  <a:ext uri="{FF2B5EF4-FFF2-40B4-BE49-F238E27FC236}">
                    <a16:creationId xmlns:a16="http://schemas.microsoft.com/office/drawing/2014/main" id="{F8E2E504-7E42-F64A-9157-3AF286581B72}"/>
                  </a:ext>
                </a:extLst>
              </p:cNvPr>
              <p:cNvSpPr>
                <a:spLocks noGrp="1" noRot="1" noChangeAspect="1" noMove="1" noResize="1" noEditPoints="1" noAdjustHandles="1" noChangeArrowheads="1" noChangeShapeType="1" noTextEdit="1"/>
              </p:cNvSpPr>
              <p:nvPr>
                <p:ph idx="1"/>
              </p:nvPr>
            </p:nvSpPr>
            <p:spPr>
              <a:blipFill>
                <a:blip r:embed="rId2"/>
                <a:stretch>
                  <a:fillRect l="-1206" t="-2326" r="-1086"/>
                </a:stretch>
              </a:blipFill>
            </p:spPr>
            <p:txBody>
              <a:bodyPr/>
              <a:lstStyle/>
              <a:p>
                <a:r>
                  <a:rPr lang="en-TW">
                    <a:noFill/>
                  </a:rPr>
                  <a:t> </a:t>
                </a:r>
              </a:p>
            </p:txBody>
          </p:sp>
        </mc:Fallback>
      </mc:AlternateContent>
    </p:spTree>
    <p:extLst>
      <p:ext uri="{BB962C8B-B14F-4D97-AF65-F5344CB8AC3E}">
        <p14:creationId xmlns:p14="http://schemas.microsoft.com/office/powerpoint/2010/main" val="14598243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9F53D-9E24-EE44-A3A1-6F78766F5C67}"/>
              </a:ext>
            </a:extLst>
          </p:cNvPr>
          <p:cNvSpPr>
            <a:spLocks noGrp="1"/>
          </p:cNvSpPr>
          <p:nvPr>
            <p:ph type="title"/>
          </p:nvPr>
        </p:nvSpPr>
        <p:spPr/>
        <p:txBody>
          <a:bodyPr/>
          <a:lstStyle/>
          <a:p>
            <a:r>
              <a:rPr lang="en-TW" dirty="0"/>
              <a:t>Combinations</a:t>
            </a:r>
          </a:p>
        </p:txBody>
      </p:sp>
      <p:sp>
        <p:nvSpPr>
          <p:cNvPr id="3" name="Content Placeholder 2">
            <a:extLst>
              <a:ext uri="{FF2B5EF4-FFF2-40B4-BE49-F238E27FC236}">
                <a16:creationId xmlns:a16="http://schemas.microsoft.com/office/drawing/2014/main" id="{88D01BA5-7AF3-A747-B443-1B82629F5632}"/>
              </a:ext>
            </a:extLst>
          </p:cNvPr>
          <p:cNvSpPr>
            <a:spLocks noGrp="1"/>
          </p:cNvSpPr>
          <p:nvPr>
            <p:ph idx="1"/>
          </p:nvPr>
        </p:nvSpPr>
        <p:spPr/>
        <p:txBody>
          <a:bodyPr/>
          <a:lstStyle/>
          <a:p>
            <a:pPr marL="0" indent="0">
              <a:buNone/>
            </a:pPr>
            <a:r>
              <a:rPr lang="en-TW" dirty="0"/>
              <a:t>Now, we can start to analyze the formula of combinations. Let’s consider this slightly more complex example: supposed we have a set {A, B, C, D}, and we take 3 elements to do combinations. How many different distinct combinations are there?</a:t>
            </a:r>
          </a:p>
          <a:p>
            <a:pPr marL="0" indent="0">
              <a:buNone/>
            </a:pPr>
            <a:r>
              <a:rPr lang="en-TW" dirty="0"/>
              <a:t>Well, we should do permutations first. We know there will be P(4, 3) = 4 x 3 x 2 x 1 = 24 distinct permutations. However, in this 24 permutations, many of them can be combined into one distinct combination. For example:</a:t>
            </a:r>
          </a:p>
          <a:p>
            <a:pPr marL="0" indent="0" algn="ctr">
              <a:buNone/>
            </a:pPr>
            <a:r>
              <a:rPr lang="en-TW" dirty="0"/>
              <a:t>{A, B, C}, {A, C, B}, {B, A, C}, {B, C, A}, {C, A, B}, {C, B, A} </a:t>
            </a:r>
          </a:p>
          <a:p>
            <a:pPr marL="0" indent="0">
              <a:buNone/>
            </a:pPr>
            <a:r>
              <a:rPr lang="en-TW" dirty="0"/>
              <a:t>will be counted as 1 combination.</a:t>
            </a:r>
          </a:p>
        </p:txBody>
      </p:sp>
    </p:spTree>
    <p:extLst>
      <p:ext uri="{BB962C8B-B14F-4D97-AF65-F5344CB8AC3E}">
        <p14:creationId xmlns:p14="http://schemas.microsoft.com/office/powerpoint/2010/main" val="2397731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57AF1-4F53-2B46-901C-AEE6ED54D70E}"/>
              </a:ext>
            </a:extLst>
          </p:cNvPr>
          <p:cNvSpPr>
            <a:spLocks noGrp="1"/>
          </p:cNvSpPr>
          <p:nvPr>
            <p:ph type="title"/>
          </p:nvPr>
        </p:nvSpPr>
        <p:spPr/>
        <p:txBody>
          <a:bodyPr/>
          <a:lstStyle/>
          <a:p>
            <a:r>
              <a:rPr lang="en-TW" dirty="0"/>
              <a:t>Combinations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86A115-2DF8-7348-801D-E09F0E8B0C08}"/>
                  </a:ext>
                </a:extLst>
              </p:cNvPr>
              <p:cNvSpPr>
                <a:spLocks noGrp="1"/>
              </p:cNvSpPr>
              <p:nvPr>
                <p:ph idx="1"/>
              </p:nvPr>
            </p:nvSpPr>
            <p:spPr>
              <a:xfrm>
                <a:off x="838200" y="1825625"/>
                <a:ext cx="10515600" cy="4863274"/>
              </a:xfrm>
            </p:spPr>
            <p:txBody>
              <a:bodyPr>
                <a:normAutofit fontScale="92500" lnSpcReduction="10000"/>
              </a:bodyPr>
              <a:lstStyle/>
              <a:p>
                <a:pPr marL="0" indent="0">
                  <a:buNone/>
                </a:pPr>
                <a:r>
                  <a:rPr lang="en-TW" dirty="0"/>
                  <a:t>Using this example, we would know that the total possible distinct combinations will be 24 / 6 = 4, since every 6 permutations will be counted as one combination.</a:t>
                </a:r>
              </a:p>
              <a:p>
                <a:pPr marL="0" indent="0">
                  <a:buNone/>
                </a:pPr>
                <a:r>
                  <a:rPr lang="en-TW" dirty="0"/>
                  <a:t>T</a:t>
                </a:r>
                <a:r>
                  <a:rPr lang="en-US" dirty="0"/>
                  <a:t>h</a:t>
                </a:r>
                <a:r>
                  <a:rPr lang="en-TW" dirty="0"/>
                  <a:t>en, we can generalize this concept: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m:t>
                          </m:r>
                        </m:e>
                      </m:d>
                      <m:r>
                        <a:rPr lang="en-US" b="0" i="1" smtClean="0">
                          <a:latin typeface="Cambria Math" panose="02040503050406030204" pitchFamily="18" charset="0"/>
                        </a:rPr>
                        <m:t>=</m:t>
                      </m:r>
                      <m:f>
                        <m:fPr>
                          <m:ctrlPr>
                            <a:rPr lang="en-TW"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m:t>
                          </m:r>
                        </m:num>
                        <m:den>
                          <m:r>
                            <a:rPr lang="en-US" b="0" i="1" smtClean="0">
                              <a:latin typeface="Cambria Math" panose="02040503050406030204" pitchFamily="18" charset="0"/>
                            </a:rPr>
                            <m:t>𝑟</m:t>
                          </m:r>
                          <m:r>
                            <a:rPr lang="en-US" b="0" i="1" smtClean="0">
                              <a:latin typeface="Cambria Math" panose="02040503050406030204" pitchFamily="18" charset="0"/>
                            </a:rPr>
                            <m:t>!</m:t>
                          </m:r>
                        </m:den>
                      </m:f>
                    </m:oMath>
                  </m:oMathPara>
                </a14:m>
                <a:endParaRPr lang="en-TW" dirty="0"/>
              </a:p>
              <a:p>
                <a:pPr marL="0" indent="0">
                  <a:buNone/>
                </a:pPr>
                <a:r>
                  <a:rPr lang="en-US" dirty="0"/>
                  <a:t>S</a:t>
                </a:r>
                <a:r>
                  <a:rPr lang="en-TW" dirty="0"/>
                  <a:t>ince every r! permutations will be considered as 1 combination.</a:t>
                </a:r>
              </a:p>
              <a:p>
                <a:pPr marL="0" indent="0">
                  <a:buNone/>
                </a:pPr>
                <a:r>
                  <a:rPr lang="en-TW" dirty="0"/>
                  <a:t>A more common formula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𝑟</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den>
                      </m:f>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oMath>
                  </m:oMathPara>
                </a14:m>
                <a:endParaRPr lang="en-TW" dirty="0"/>
              </a:p>
              <a:p>
                <a:pPr marL="0" indent="0">
                  <a:buNone/>
                </a:pPr>
                <a:endParaRPr lang="en-TW" dirty="0"/>
              </a:p>
              <a:p>
                <a:pPr marL="0" indent="0">
                  <a:buNone/>
                </a:pPr>
                <a:r>
                  <a:rPr lang="en-TW" sz="2200" dirty="0"/>
                  <a:t>*. Memorize the bottom one.</a:t>
                </a:r>
              </a:p>
            </p:txBody>
          </p:sp>
        </mc:Choice>
        <mc:Fallback xmlns="">
          <p:sp>
            <p:nvSpPr>
              <p:cNvPr id="3" name="Content Placeholder 2">
                <a:extLst>
                  <a:ext uri="{FF2B5EF4-FFF2-40B4-BE49-F238E27FC236}">
                    <a16:creationId xmlns:a16="http://schemas.microsoft.com/office/drawing/2014/main" id="{FE86A115-2DF8-7348-801D-E09F0E8B0C08}"/>
                  </a:ext>
                </a:extLst>
              </p:cNvPr>
              <p:cNvSpPr>
                <a:spLocks noGrp="1" noRot="1" noChangeAspect="1" noMove="1" noResize="1" noEditPoints="1" noAdjustHandles="1" noChangeArrowheads="1" noChangeShapeType="1" noTextEdit="1"/>
              </p:cNvSpPr>
              <p:nvPr>
                <p:ph idx="1"/>
              </p:nvPr>
            </p:nvSpPr>
            <p:spPr>
              <a:xfrm>
                <a:off x="838200" y="1825625"/>
                <a:ext cx="10515600" cy="4863274"/>
              </a:xfrm>
              <a:blipFill>
                <a:blip r:embed="rId2"/>
                <a:stretch>
                  <a:fillRect l="-1086" t="-2344"/>
                </a:stretch>
              </a:blipFill>
            </p:spPr>
            <p:txBody>
              <a:bodyPr/>
              <a:lstStyle/>
              <a:p>
                <a:r>
                  <a:rPr lang="en-TW">
                    <a:noFill/>
                  </a:rPr>
                  <a:t> </a:t>
                </a:r>
              </a:p>
            </p:txBody>
          </p:sp>
        </mc:Fallback>
      </mc:AlternateContent>
    </p:spTree>
    <p:extLst>
      <p:ext uri="{BB962C8B-B14F-4D97-AF65-F5344CB8AC3E}">
        <p14:creationId xmlns:p14="http://schemas.microsoft.com/office/powerpoint/2010/main" val="614220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C1BDE-8099-124B-9B7E-CB93D5281498}"/>
              </a:ext>
            </a:extLst>
          </p:cNvPr>
          <p:cNvSpPr>
            <a:spLocks noGrp="1"/>
          </p:cNvSpPr>
          <p:nvPr>
            <p:ph type="title"/>
          </p:nvPr>
        </p:nvSpPr>
        <p:spPr/>
        <p:txBody>
          <a:bodyPr/>
          <a:lstStyle/>
          <a:p>
            <a:r>
              <a:rPr lang="en-TW" dirty="0"/>
              <a:t>Example 4-4-2</a:t>
            </a:r>
          </a:p>
        </p:txBody>
      </p:sp>
      <p:sp>
        <p:nvSpPr>
          <p:cNvPr id="3" name="Content Placeholder 2">
            <a:extLst>
              <a:ext uri="{FF2B5EF4-FFF2-40B4-BE49-F238E27FC236}">
                <a16:creationId xmlns:a16="http://schemas.microsoft.com/office/drawing/2014/main" id="{188D8404-BE2C-7C49-8D4F-1494B8444A0D}"/>
              </a:ext>
            </a:extLst>
          </p:cNvPr>
          <p:cNvSpPr>
            <a:spLocks noGrp="1"/>
          </p:cNvSpPr>
          <p:nvPr>
            <p:ph idx="1"/>
          </p:nvPr>
        </p:nvSpPr>
        <p:spPr/>
        <p:txBody>
          <a:bodyPr/>
          <a:lstStyle/>
          <a:p>
            <a:pPr marL="0" indent="0">
              <a:buNone/>
            </a:pPr>
            <a:r>
              <a:rPr lang="en-TW" dirty="0"/>
              <a:t>1. C(n, 1), which means to pick one elenent from n elements to do combinations, how many possible combinations there are?</a:t>
            </a:r>
          </a:p>
          <a:p>
            <a:pPr marL="0" indent="0">
              <a:buNone/>
            </a:pPr>
            <a:r>
              <a:rPr lang="en-TW" dirty="0"/>
              <a:t>2. C(n, 0), which means we don’t take any element from n elements to do combinations, then how many possible combinations there are? (The answer is not 0, as you might guess)</a:t>
            </a:r>
          </a:p>
          <a:p>
            <a:pPr marL="0" indent="0">
              <a:buNone/>
            </a:pPr>
            <a:r>
              <a:rPr lang="en-TW" dirty="0"/>
              <a:t>3. C(n, n) which means we take all elements from n elements to do combinations, then how many possible combinations there are? (Without calculating, you might already know the answer)</a:t>
            </a:r>
          </a:p>
          <a:p>
            <a:pPr marL="0" indent="0">
              <a:buNone/>
            </a:pPr>
            <a:r>
              <a:rPr lang="en-TW" dirty="0"/>
              <a:t>4. Consider this question – are C(n, r) and C(n, n-r) the same? Do not calculate the value, just think about the meaning behind it.</a:t>
            </a:r>
          </a:p>
        </p:txBody>
      </p:sp>
    </p:spTree>
    <p:extLst>
      <p:ext uri="{BB962C8B-B14F-4D97-AF65-F5344CB8AC3E}">
        <p14:creationId xmlns:p14="http://schemas.microsoft.com/office/powerpoint/2010/main" val="4201671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42F2-80C7-A04C-95F9-3D8FA325CFB9}"/>
              </a:ext>
            </a:extLst>
          </p:cNvPr>
          <p:cNvSpPr>
            <a:spLocks noGrp="1"/>
          </p:cNvSpPr>
          <p:nvPr>
            <p:ph type="title"/>
          </p:nvPr>
        </p:nvSpPr>
        <p:spPr/>
        <p:txBody>
          <a:bodyPr/>
          <a:lstStyle/>
          <a:p>
            <a:r>
              <a:rPr lang="en-TW" dirty="0"/>
              <a:t>Example 4-4-3</a:t>
            </a:r>
          </a:p>
        </p:txBody>
      </p:sp>
      <p:sp>
        <p:nvSpPr>
          <p:cNvPr id="3" name="Content Placeholder 2">
            <a:extLst>
              <a:ext uri="{FF2B5EF4-FFF2-40B4-BE49-F238E27FC236}">
                <a16:creationId xmlns:a16="http://schemas.microsoft.com/office/drawing/2014/main" id="{5F71C278-2DA7-1F44-8D79-2463BFA62A06}"/>
              </a:ext>
            </a:extLst>
          </p:cNvPr>
          <p:cNvSpPr>
            <a:spLocks noGrp="1"/>
          </p:cNvSpPr>
          <p:nvPr>
            <p:ph idx="1"/>
          </p:nvPr>
        </p:nvSpPr>
        <p:spPr/>
        <p:txBody>
          <a:bodyPr/>
          <a:lstStyle/>
          <a:p>
            <a:pPr marL="0" indent="0">
              <a:buNone/>
            </a:pPr>
            <a:r>
              <a:rPr lang="en-TW" dirty="0"/>
              <a:t>How many 5-card poker hands are possible with a 52-card deck? (The order of cords doesn’t matter, since we simply want to know which cards end up in our hands.)</a:t>
            </a:r>
          </a:p>
        </p:txBody>
      </p:sp>
    </p:spTree>
    <p:extLst>
      <p:ext uri="{BB962C8B-B14F-4D97-AF65-F5344CB8AC3E}">
        <p14:creationId xmlns:p14="http://schemas.microsoft.com/office/powerpoint/2010/main" val="37471007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811D7-7B2F-1648-B800-76862C255385}"/>
              </a:ext>
            </a:extLst>
          </p:cNvPr>
          <p:cNvSpPr>
            <a:spLocks noGrp="1"/>
          </p:cNvSpPr>
          <p:nvPr>
            <p:ph type="title"/>
          </p:nvPr>
        </p:nvSpPr>
        <p:spPr/>
        <p:txBody>
          <a:bodyPr/>
          <a:lstStyle/>
          <a:p>
            <a:r>
              <a:rPr lang="en-TW" dirty="0"/>
              <a:t>Example 4-4-4</a:t>
            </a:r>
          </a:p>
        </p:txBody>
      </p:sp>
      <p:sp>
        <p:nvSpPr>
          <p:cNvPr id="3" name="Content Placeholder 2">
            <a:extLst>
              <a:ext uri="{FF2B5EF4-FFF2-40B4-BE49-F238E27FC236}">
                <a16:creationId xmlns:a16="http://schemas.microsoft.com/office/drawing/2014/main" id="{4F2DEFB8-E32F-A648-9E37-F9CEC3FFCC41}"/>
              </a:ext>
            </a:extLst>
          </p:cNvPr>
          <p:cNvSpPr>
            <a:spLocks noGrp="1"/>
          </p:cNvSpPr>
          <p:nvPr>
            <p:ph idx="1"/>
          </p:nvPr>
        </p:nvSpPr>
        <p:spPr/>
        <p:txBody>
          <a:bodyPr>
            <a:normAutofit fontScale="92500" lnSpcReduction="10000"/>
          </a:bodyPr>
          <a:lstStyle/>
          <a:p>
            <a:pPr marL="0" indent="0">
              <a:buNone/>
            </a:pPr>
            <a:r>
              <a:rPr lang="en-US" dirty="0"/>
              <a:t>A</a:t>
            </a:r>
            <a:r>
              <a:rPr lang="en-TW" dirty="0"/>
              <a:t> committee of 8 students is to be formed from a set of 19 freshmen and 34 sophomores. Then,</a:t>
            </a:r>
          </a:p>
          <a:p>
            <a:pPr marL="514350" indent="-514350">
              <a:buAutoNum type="arabicPeriod"/>
            </a:pPr>
            <a:r>
              <a:rPr lang="en-TW" dirty="0"/>
              <a:t>How many committes of exactly 3 freshmen and 5 sophomores are possible?</a:t>
            </a:r>
          </a:p>
          <a:p>
            <a:pPr marL="514350" indent="-514350">
              <a:buAutoNum type="arabicPeriod"/>
            </a:pPr>
            <a:r>
              <a:rPr lang="en-TW" dirty="0"/>
              <a:t>How many committes of exactly 1 freshmen are possible?</a:t>
            </a:r>
          </a:p>
          <a:p>
            <a:pPr marL="514350" indent="-514350">
              <a:buAutoNum type="arabicPeriod"/>
            </a:pPr>
            <a:r>
              <a:rPr lang="en-TW" dirty="0"/>
              <a:t>How many committes of at most 1 freshman are possible? (We can have no freshman or exactly one freshman. This two combinations are disjoint event)</a:t>
            </a:r>
          </a:p>
          <a:p>
            <a:pPr marL="514350" indent="-514350">
              <a:buAutoNum type="arabicPeriod"/>
            </a:pPr>
            <a:r>
              <a:rPr lang="en-TW" dirty="0"/>
              <a:t>How many committes of at least 1 freshman are possible? (All cases are possible after removing the cases when we don’t have any freshman in the committee)</a:t>
            </a:r>
          </a:p>
        </p:txBody>
      </p:sp>
    </p:spTree>
    <p:extLst>
      <p:ext uri="{BB962C8B-B14F-4D97-AF65-F5344CB8AC3E}">
        <p14:creationId xmlns:p14="http://schemas.microsoft.com/office/powerpoint/2010/main" val="3313458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45BB-93EB-7A4A-9B6E-617903D47A93}"/>
              </a:ext>
            </a:extLst>
          </p:cNvPr>
          <p:cNvSpPr>
            <a:spLocks noGrp="1"/>
          </p:cNvSpPr>
          <p:nvPr>
            <p:ph type="title"/>
          </p:nvPr>
        </p:nvSpPr>
        <p:spPr/>
        <p:txBody>
          <a:bodyPr/>
          <a:lstStyle/>
          <a:p>
            <a:r>
              <a:rPr lang="en-TW" dirty="0"/>
              <a:t>Sets and Notations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501A2B-DAEC-E94C-ADF6-05E03C8BFF3D}"/>
                  </a:ext>
                </a:extLst>
              </p:cNvPr>
              <p:cNvSpPr>
                <a:spLocks noGrp="1"/>
              </p:cNvSpPr>
              <p:nvPr>
                <p:ph idx="1"/>
              </p:nvPr>
            </p:nvSpPr>
            <p:spPr/>
            <p:txBody>
              <a:bodyPr>
                <a:normAutofit lnSpcReduction="10000"/>
              </a:bodyPr>
              <a:lstStyle/>
              <a:p>
                <a:pPr marL="0" indent="0">
                  <a:buNone/>
                </a:pPr>
                <a:r>
                  <a:rPr lang="en-TW" dirty="0"/>
                  <a:t>Two sets are equal means th</a:t>
                </a:r>
                <a:r>
                  <a:rPr lang="en-US" dirty="0"/>
                  <a:t>at</a:t>
                </a:r>
                <a:r>
                  <a:rPr lang="en-TW" dirty="0"/>
                  <a:t> two sets contain the same element.</a:t>
                </a:r>
              </a:p>
              <a:p>
                <a:pPr marL="0" indent="0" algn="ctr">
                  <a:buNone/>
                </a:pPr>
                <a:r>
                  <a:rPr lang="en-TW" dirty="0"/>
                  <a:t>A = B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x)[(x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A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x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B)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(x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B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x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A)]</a:t>
                </a:r>
              </a:p>
              <a:p>
                <a:pPr marL="0" indent="0">
                  <a:buNone/>
                </a:pPr>
                <a:r>
                  <a:rPr lang="en-TW" dirty="0"/>
                  <a:t>A set with finite number of elements is called a finite set. A set with infinite number of elements is called an infinite set. Set can be defined by 3 ways:</a:t>
                </a:r>
              </a:p>
              <a:p>
                <a:pPr marL="0" indent="0">
                  <a:buNone/>
                </a:pPr>
                <a:r>
                  <a:rPr lang="en-TW" dirty="0"/>
                  <a:t>(Supposed we are defining the set – positive even numbers)</a:t>
                </a:r>
              </a:p>
              <a:p>
                <a:pPr marL="514350" indent="-514350">
                  <a:buAutoNum type="arabicPeriod"/>
                </a:pPr>
                <a:r>
                  <a:rPr lang="en-TW" dirty="0"/>
                  <a:t>List (or partial list) of elements, such as S = {2, 4, 6, 8, …}.</a:t>
                </a:r>
              </a:p>
              <a:p>
                <a:pPr marL="514350" indent="-514350">
                  <a:buAutoNum type="arabicPeriod"/>
                </a:pPr>
                <a:r>
                  <a:rPr lang="en-TW" dirty="0"/>
                  <a:t>Recursion, such as 2</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S, and if n</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S, then (n + 2)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S.</a:t>
                </a:r>
              </a:p>
              <a:p>
                <a:pPr marL="514350" indent="-514350">
                  <a:buAutoNum type="arabicPeriod"/>
                </a:pPr>
                <a:r>
                  <a:rPr lang="en-TW" dirty="0"/>
                  <a:t>Describe the property of elements, such as S = {x | x is a positive even integer.}</a:t>
                </a:r>
              </a:p>
            </p:txBody>
          </p:sp>
        </mc:Choice>
        <mc:Fallback xmlns="">
          <p:sp>
            <p:nvSpPr>
              <p:cNvPr id="3" name="Content Placeholder 2">
                <a:extLst>
                  <a:ext uri="{FF2B5EF4-FFF2-40B4-BE49-F238E27FC236}">
                    <a16:creationId xmlns:a16="http://schemas.microsoft.com/office/drawing/2014/main" id="{03501A2B-DAEC-E94C-ADF6-05E03C8BFF3D}"/>
                  </a:ext>
                </a:extLst>
              </p:cNvPr>
              <p:cNvSpPr>
                <a:spLocks noGrp="1" noRot="1" noChangeAspect="1" noMove="1" noResize="1" noEditPoints="1" noAdjustHandles="1" noChangeArrowheads="1" noChangeShapeType="1" noTextEdit="1"/>
              </p:cNvSpPr>
              <p:nvPr>
                <p:ph idx="1"/>
              </p:nvPr>
            </p:nvSpPr>
            <p:spPr>
              <a:blipFill>
                <a:blip r:embed="rId2"/>
                <a:stretch>
                  <a:fillRect l="-1217" t="-3081" r="-174" b="-22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61354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9EAEF-5C5C-EB43-91BA-E1F395083EAF}"/>
              </a:ext>
            </a:extLst>
          </p:cNvPr>
          <p:cNvSpPr>
            <a:spLocks noGrp="1"/>
          </p:cNvSpPr>
          <p:nvPr>
            <p:ph type="title"/>
          </p:nvPr>
        </p:nvSpPr>
        <p:spPr/>
        <p:txBody>
          <a:bodyPr/>
          <a:lstStyle/>
          <a:p>
            <a:r>
              <a:rPr lang="en-US" dirty="0"/>
              <a:t>Permutation with Repetition</a:t>
            </a:r>
            <a:endParaRPr lang="en-TW" dirty="0"/>
          </a:p>
        </p:txBody>
      </p:sp>
      <p:sp>
        <p:nvSpPr>
          <p:cNvPr id="3" name="Content Placeholder 2">
            <a:extLst>
              <a:ext uri="{FF2B5EF4-FFF2-40B4-BE49-F238E27FC236}">
                <a16:creationId xmlns:a16="http://schemas.microsoft.com/office/drawing/2014/main" id="{3EFB4F2B-10B7-5C44-83ED-4E235677032E}"/>
              </a:ext>
            </a:extLst>
          </p:cNvPr>
          <p:cNvSpPr>
            <a:spLocks noGrp="1"/>
          </p:cNvSpPr>
          <p:nvPr>
            <p:ph idx="1"/>
          </p:nvPr>
        </p:nvSpPr>
        <p:spPr/>
        <p:txBody>
          <a:bodyPr/>
          <a:lstStyle/>
          <a:p>
            <a:pPr marL="0" indent="0">
              <a:buNone/>
            </a:pPr>
            <a:r>
              <a:rPr lang="en-TW" dirty="0"/>
              <a:t>Until now, the sets we are working on don’t have duplicate elements. Now, let’s consider this problem – how many different permutations can be made from the word “MISSISSIPPI”?</a:t>
            </a:r>
          </a:p>
          <a:p>
            <a:pPr marL="0" indent="0">
              <a:buNone/>
            </a:pPr>
            <a:r>
              <a:rPr lang="en-TW" dirty="0"/>
              <a:t>We could enumerate all possible permutations, but it would be extremely hard, as we might miss some possible permutations. Therefore, there has to be a mathematical way to figure this out.</a:t>
            </a:r>
          </a:p>
          <a:p>
            <a:pPr marL="0" indent="0">
              <a:buNone/>
            </a:pPr>
            <a:r>
              <a:rPr lang="en-TW" dirty="0"/>
              <a:t>Let’s consider an simple example – how many different permutations can be made from “AAB”? We know there are “AAB”, “ABA”, and “BAA”; total 3 different permutations.</a:t>
            </a:r>
          </a:p>
        </p:txBody>
      </p:sp>
    </p:spTree>
    <p:extLst>
      <p:ext uri="{BB962C8B-B14F-4D97-AF65-F5344CB8AC3E}">
        <p14:creationId xmlns:p14="http://schemas.microsoft.com/office/powerpoint/2010/main" val="41522107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4EE61-9D6D-ED40-BA47-26F7A3BBA9DC}"/>
              </a:ext>
            </a:extLst>
          </p:cNvPr>
          <p:cNvSpPr>
            <a:spLocks noGrp="1"/>
          </p:cNvSpPr>
          <p:nvPr>
            <p:ph type="title"/>
          </p:nvPr>
        </p:nvSpPr>
        <p:spPr/>
        <p:txBody>
          <a:bodyPr/>
          <a:lstStyle/>
          <a:p>
            <a:r>
              <a:rPr lang="en-US" dirty="0"/>
              <a:t>Permutation with Repetition</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82011E-1FD3-3C46-97C2-AB9881EDE736}"/>
                  </a:ext>
                </a:extLst>
              </p:cNvPr>
              <p:cNvSpPr>
                <a:spLocks noGrp="1"/>
              </p:cNvSpPr>
              <p:nvPr>
                <p:ph idx="1"/>
              </p:nvPr>
            </p:nvSpPr>
            <p:spPr>
              <a:xfrm>
                <a:off x="838200" y="1825625"/>
                <a:ext cx="10515600" cy="4900852"/>
              </a:xfrm>
            </p:spPr>
            <p:txBody>
              <a:bodyPr>
                <a:normAutofit/>
              </a:bodyPr>
              <a:lstStyle/>
              <a:p>
                <a:pPr marL="0" indent="0">
                  <a:buNone/>
                </a:pPr>
                <a:r>
                  <a:rPr lang="en-TW" dirty="0"/>
                  <a:t>Simple enumeration is not hard, but we can look at this in a different perspective. “AAB” can be considered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1</m:t>
                        </m:r>
                      </m:sub>
                    </m:sSub>
                  </m:oMath>
                </a14:m>
                <a:r>
                  <a:rPr lang="en-TW" dirty="0"/>
                  <a:t>}; we have 3 distinct elements in this set. Then, we do permutation, we would have 3! = 6 distinct permutations.</a:t>
                </a:r>
              </a:p>
              <a:p>
                <a:pPr marL="0" indent="0" algn="ctr">
                  <a:buNone/>
                </a:pPr>
                <a:r>
                  <a:rPr lang="en-TW"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1</m:t>
                        </m:r>
                      </m:sub>
                    </m:sSub>
                  </m:oMath>
                </a14:m>
                <a:r>
                  <a:rPr lang="en-TW"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oMath>
                </a14:m>
                <a:r>
                  <a:rPr lang="en-TW"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1</m:t>
                        </m:r>
                      </m:sub>
                    </m:sSub>
                    <m:r>
                      <a:rPr lang="en-US" b="0" i="1" smtClean="0">
                        <a:latin typeface="Cambria Math" panose="02040503050406030204" pitchFamily="18" charset="0"/>
                      </a:rPr>
                      <m:t>}</m:t>
                    </m:r>
                  </m:oMath>
                </a14:m>
                <a:r>
                  <a:rPr lang="en-TW"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 </m:t>
                    </m:r>
                  </m:oMath>
                </a14:m>
                <a:r>
                  <a:rPr lang="en-TW" dirty="0"/>
                  <a:t>{</a:t>
                </a:r>
                <a14:m>
                  <m:oMath xmlns:m="http://schemas.openxmlformats.org/officeDocument/2006/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1</m:t>
                            </m:r>
                          </m:sub>
                        </m:sSub>
                        <m:r>
                          <a:rPr lang="en-US" b="0" i="1" smtClean="0">
                            <a:latin typeface="Cambria Math" panose="02040503050406030204" pitchFamily="18" charset="0"/>
                          </a:rPr>
                          <m:t>, </m:t>
                        </m:r>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oMath>
                </a14:m>
                <a:r>
                  <a:rPr lang="en-TW" dirty="0"/>
                  <a:t>}, {</a:t>
                </a:r>
                <a14:m>
                  <m:oMath xmlns:m="http://schemas.openxmlformats.org/officeDocument/2006/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r>
                          <a:rPr lang="en-US" i="1">
                            <a:latin typeface="Cambria Math" panose="02040503050406030204" pitchFamily="18" charset="0"/>
                          </a:rPr>
                          <m:t>, </m:t>
                        </m:r>
                        <m:r>
                          <a:rPr lang="en-US" i="1">
                            <a:latin typeface="Cambria Math" panose="02040503050406030204" pitchFamily="18" charset="0"/>
                          </a:rPr>
                          <m:t>𝐴</m:t>
                        </m:r>
                      </m:e>
                      <m:sub>
                        <m:r>
                          <a:rPr lang="en-US" i="1">
                            <a:latin typeface="Cambria Math" panose="02040503050406030204" pitchFamily="18" charset="0"/>
                          </a:rPr>
                          <m:t>1</m:t>
                        </m:r>
                      </m:sub>
                    </m:sSub>
                  </m:oMath>
                </a14:m>
                <a:r>
                  <a:rPr lang="en-TW" dirty="0"/>
                  <a:t>}</a:t>
                </a:r>
              </a:p>
              <a:p>
                <a:pPr marL="0" indent="0">
                  <a:buNone/>
                </a:pPr>
                <a:r>
                  <a:rPr lang="en-US" dirty="0"/>
                  <a:t>Then, we know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oMath>
                </a14:m>
                <a:r>
                  <a:rPr lang="en-TW" dirty="0"/>
                  <a:t> are eventually the same. Therefore, all the permutations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oMath>
                </a14:m>
                <a:r>
                  <a:rPr lang="en-TW" dirty="0"/>
                  <a:t> have to be considered as 1 permutation. For example,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1</m:t>
                        </m:r>
                      </m:sub>
                    </m:sSub>
                  </m:oMath>
                </a14:m>
                <a:r>
                  <a:rPr lang="en-TW"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1</m:t>
                        </m:r>
                      </m:sub>
                    </m:sSub>
                    <m:r>
                      <a:rPr lang="en-US" i="1">
                        <a:latin typeface="Cambria Math" panose="02040503050406030204" pitchFamily="18" charset="0"/>
                      </a:rPr>
                      <m:t>}</m:t>
                    </m:r>
                  </m:oMath>
                </a14:m>
                <a:r>
                  <a:rPr lang="en-TW" dirty="0"/>
                  <a:t> are eventually the same permutation – {A, A, B}.</a:t>
                </a:r>
              </a:p>
              <a:p>
                <a:pPr marL="0" indent="0">
                  <a:buNone/>
                </a:pPr>
                <a:r>
                  <a:rPr lang="en-TW" dirty="0"/>
                  <a:t>Therefore, there would be 3! / 2! = 3 distinct permutations from “AAB”.</a:t>
                </a:r>
              </a:p>
            </p:txBody>
          </p:sp>
        </mc:Choice>
        <mc:Fallback xmlns="">
          <p:sp>
            <p:nvSpPr>
              <p:cNvPr id="3" name="Content Placeholder 2">
                <a:extLst>
                  <a:ext uri="{FF2B5EF4-FFF2-40B4-BE49-F238E27FC236}">
                    <a16:creationId xmlns:a16="http://schemas.microsoft.com/office/drawing/2014/main" id="{4782011E-1FD3-3C46-97C2-AB9881EDE736}"/>
                  </a:ext>
                </a:extLst>
              </p:cNvPr>
              <p:cNvSpPr>
                <a:spLocks noGrp="1" noRot="1" noChangeAspect="1" noMove="1" noResize="1" noEditPoints="1" noAdjustHandles="1" noChangeArrowheads="1" noChangeShapeType="1" noTextEdit="1"/>
              </p:cNvSpPr>
              <p:nvPr>
                <p:ph idx="1"/>
              </p:nvPr>
            </p:nvSpPr>
            <p:spPr>
              <a:xfrm>
                <a:off x="838200" y="1825625"/>
                <a:ext cx="10515600" cy="4900852"/>
              </a:xfrm>
              <a:blipFill>
                <a:blip r:embed="rId2"/>
                <a:stretch>
                  <a:fillRect l="-1206" t="-2067" r="-1568"/>
                </a:stretch>
              </a:blipFill>
            </p:spPr>
            <p:txBody>
              <a:bodyPr/>
              <a:lstStyle/>
              <a:p>
                <a:r>
                  <a:rPr lang="en-TW">
                    <a:noFill/>
                  </a:rPr>
                  <a:t> </a:t>
                </a:r>
              </a:p>
            </p:txBody>
          </p:sp>
        </mc:Fallback>
      </mc:AlternateContent>
    </p:spTree>
    <p:extLst>
      <p:ext uri="{BB962C8B-B14F-4D97-AF65-F5344CB8AC3E}">
        <p14:creationId xmlns:p14="http://schemas.microsoft.com/office/powerpoint/2010/main" val="6665679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CA8C1-A26D-0A42-94C9-6E9C890DE45D}"/>
              </a:ext>
            </a:extLst>
          </p:cNvPr>
          <p:cNvSpPr>
            <a:spLocks noGrp="1"/>
          </p:cNvSpPr>
          <p:nvPr>
            <p:ph type="title"/>
          </p:nvPr>
        </p:nvSpPr>
        <p:spPr/>
        <p:txBody>
          <a:bodyPr/>
          <a:lstStyle/>
          <a:p>
            <a:r>
              <a:rPr lang="en-US" dirty="0"/>
              <a:t>Permutation with Repetition</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C95094-F094-594E-BC0F-875CFBEFECBB}"/>
                  </a:ext>
                </a:extLst>
              </p:cNvPr>
              <p:cNvSpPr>
                <a:spLocks noGrp="1"/>
              </p:cNvSpPr>
              <p:nvPr>
                <p:ph idx="1"/>
              </p:nvPr>
            </p:nvSpPr>
            <p:spPr>
              <a:xfrm>
                <a:off x="838200" y="1825625"/>
                <a:ext cx="10515600" cy="4788118"/>
              </a:xfrm>
            </p:spPr>
            <p:txBody>
              <a:bodyPr>
                <a:normAutofit lnSpcReduction="10000"/>
              </a:bodyPr>
              <a:lstStyle/>
              <a:p>
                <a:pPr marL="0" indent="0">
                  <a:buNone/>
                </a:pPr>
                <a:r>
                  <a:rPr lang="en-TW" dirty="0"/>
                  <a:t>What about the case of “AABB”? We know that there will be 4! = 24 distinct permutations if we considered it as {</a:t>
                </a:r>
                <a14:m>
                  <m:oMath xmlns:m="http://schemas.openxmlformats.org/officeDocument/2006/math">
                    <m:sSub>
                      <m:sSubPr>
                        <m:ctrlPr>
                          <a:rPr lang="en-TW"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TW"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TW"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TW" i="1">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a14:m>
                <a:r>
                  <a:rPr lang="en-TW" dirty="0"/>
                  <a:t>}; then, how many permutations are duplicated? We know that </a:t>
                </a:r>
              </a:p>
              <a:p>
                <a:pPr marL="0" indent="0" algn="ctr">
                  <a:buNone/>
                </a:pPr>
                <a:r>
                  <a:rPr lang="en-TW" dirty="0"/>
                  <a:t>{</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TW"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TW"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TW"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2</m:t>
                        </m:r>
                      </m:sub>
                    </m:sSub>
                  </m:oMath>
                </a14:m>
                <a:r>
                  <a:rPr lang="en-TW" dirty="0"/>
                  <a:t>},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TW"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TW"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TW"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2</m:t>
                        </m:r>
                      </m:sub>
                    </m:sSub>
                  </m:oMath>
                </a14:m>
                <a:r>
                  <a:rPr lang="en-TW" dirty="0"/>
                  <a:t>},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TW"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TW" i="1">
                            <a:latin typeface="Cambria Math" panose="02040503050406030204" pitchFamily="18" charset="0"/>
                          </a:rPr>
                        </m:ctrlPr>
                      </m:sSubPr>
                      <m:e>
                        <m:r>
                          <a:rPr lang="en-US" i="1">
                            <a:latin typeface="Cambria Math" panose="02040503050406030204" pitchFamily="18" charset="0"/>
                          </a:rPr>
                          <m:t>𝐵</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TW" i="1">
                            <a:latin typeface="Cambria Math" panose="02040503050406030204" pitchFamily="18" charset="0"/>
                          </a:rPr>
                        </m:ctrlPr>
                      </m:sSubPr>
                      <m:e>
                        <m:r>
                          <a:rPr lang="en-US" i="1">
                            <a:latin typeface="Cambria Math" panose="02040503050406030204" pitchFamily="18" charset="0"/>
                          </a:rPr>
                          <m:t>𝐵</m:t>
                        </m:r>
                      </m:e>
                      <m:sub>
                        <m:r>
                          <a:rPr lang="en-US" b="0" i="1" smtClean="0">
                            <a:latin typeface="Cambria Math" panose="02040503050406030204" pitchFamily="18" charset="0"/>
                          </a:rPr>
                          <m:t>1</m:t>
                        </m:r>
                      </m:sub>
                    </m:sSub>
                  </m:oMath>
                </a14:m>
                <a:r>
                  <a:rPr lang="en-TW" dirty="0"/>
                  <a:t>},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TW"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TW" i="1">
                            <a:latin typeface="Cambria Math" panose="02040503050406030204" pitchFamily="18" charset="0"/>
                          </a:rPr>
                        </m:ctrlPr>
                      </m:sSubPr>
                      <m:e>
                        <m:r>
                          <a:rPr lang="en-US" i="1">
                            <a:latin typeface="Cambria Math" panose="02040503050406030204" pitchFamily="18" charset="0"/>
                          </a:rPr>
                          <m:t>𝐵</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TW" i="1">
                            <a:latin typeface="Cambria Math" panose="02040503050406030204" pitchFamily="18" charset="0"/>
                          </a:rPr>
                        </m:ctrlPr>
                      </m:sSubPr>
                      <m:e>
                        <m:r>
                          <a:rPr lang="en-US" i="1">
                            <a:latin typeface="Cambria Math" panose="02040503050406030204" pitchFamily="18" charset="0"/>
                          </a:rPr>
                          <m:t>𝐵</m:t>
                        </m:r>
                      </m:e>
                      <m:sub>
                        <m:r>
                          <a:rPr lang="en-US" b="0" i="1" smtClean="0">
                            <a:latin typeface="Cambria Math" panose="02040503050406030204" pitchFamily="18" charset="0"/>
                          </a:rPr>
                          <m:t>1</m:t>
                        </m:r>
                      </m:sub>
                    </m:sSub>
                  </m:oMath>
                </a14:m>
                <a:r>
                  <a:rPr lang="en-TW" dirty="0"/>
                  <a:t>}</a:t>
                </a:r>
              </a:p>
              <a:p>
                <a:pPr marL="0" indent="0">
                  <a:buNone/>
                </a:pPr>
                <a:r>
                  <a:rPr lang="en-US" dirty="0"/>
                  <a:t>A</a:t>
                </a:r>
                <a:r>
                  <a:rPr lang="en-TW" dirty="0"/>
                  <a:t>re eventaully the same permutation – “AABB”. Therefore, every 2! </a:t>
                </a:r>
                <a:r>
                  <a:rPr lang="en-US" dirty="0"/>
                  <a:t>x 2! permutations are duplicated</a:t>
                </a:r>
                <a:r>
                  <a:rPr lang="en-TW" dirty="0"/>
                  <a:t>; then, we know there would be 4! / 2!2! = 24 / 4 = 6 distinct permutations from “AABB”.</a:t>
                </a:r>
              </a:p>
              <a:p>
                <a:pPr marL="0" indent="0">
                  <a:buNone/>
                </a:pPr>
                <a:r>
                  <a:rPr lang="en-TW" dirty="0"/>
                  <a:t>Let’s expand this concept; how many different permutations can be made from “AAAAABBBBBCCC”? It would be:</a:t>
                </a:r>
              </a:p>
              <a:p>
                <a:pPr marL="0" indent="0">
                  <a:buNone/>
                </a:pPr>
                <a14:m>
                  <m:oMathPara xmlns:m="http://schemas.openxmlformats.org/officeDocument/2006/math">
                    <m:oMathParaPr>
                      <m:jc m:val="centerGroup"/>
                    </m:oMathParaPr>
                    <m:oMath xmlns:m="http://schemas.openxmlformats.org/officeDocument/2006/math">
                      <m:f>
                        <m:fPr>
                          <m:ctrlPr>
                            <a:rPr lang="en-TW" i="1" smtClean="0">
                              <a:latin typeface="Cambria Math" panose="02040503050406030204" pitchFamily="18" charset="0"/>
                            </a:rPr>
                          </m:ctrlPr>
                        </m:fPr>
                        <m:num>
                          <m:r>
                            <a:rPr lang="en-US" b="0" i="1" smtClean="0">
                              <a:latin typeface="Cambria Math" panose="02040503050406030204" pitchFamily="18" charset="0"/>
                            </a:rPr>
                            <m:t>13!</m:t>
                          </m:r>
                        </m:num>
                        <m:den>
                          <m:r>
                            <a:rPr lang="en-US" b="0" i="1" smtClean="0">
                              <a:latin typeface="Cambria Math" panose="02040503050406030204" pitchFamily="18" charset="0"/>
                            </a:rPr>
                            <m:t>5!5!3!</m:t>
                          </m:r>
                        </m:den>
                      </m:f>
                      <m:r>
                        <a:rPr lang="en-US" i="1">
                          <a:latin typeface="Cambria Math" panose="02040503050406030204" pitchFamily="18" charset="0"/>
                        </a:rPr>
                        <m:t>=72072</m:t>
                      </m:r>
                    </m:oMath>
                  </m:oMathPara>
                </a14:m>
                <a:endParaRPr lang="en-TW" dirty="0"/>
              </a:p>
              <a:p>
                <a:pPr marL="0" indent="0">
                  <a:buNone/>
                </a:pPr>
                <a:r>
                  <a:rPr lang="en-TW" dirty="0"/>
                  <a:t>distinct permutations.</a:t>
                </a:r>
              </a:p>
            </p:txBody>
          </p:sp>
        </mc:Choice>
        <mc:Fallback xmlns="">
          <p:sp>
            <p:nvSpPr>
              <p:cNvPr id="3" name="Content Placeholder 2">
                <a:extLst>
                  <a:ext uri="{FF2B5EF4-FFF2-40B4-BE49-F238E27FC236}">
                    <a16:creationId xmlns:a16="http://schemas.microsoft.com/office/drawing/2014/main" id="{85C95094-F094-594E-BC0F-875CFBEFECBB}"/>
                  </a:ext>
                </a:extLst>
              </p:cNvPr>
              <p:cNvSpPr>
                <a:spLocks noGrp="1" noRot="1" noChangeAspect="1" noMove="1" noResize="1" noEditPoints="1" noAdjustHandles="1" noChangeArrowheads="1" noChangeShapeType="1" noTextEdit="1"/>
              </p:cNvSpPr>
              <p:nvPr>
                <p:ph idx="1"/>
              </p:nvPr>
            </p:nvSpPr>
            <p:spPr>
              <a:xfrm>
                <a:off x="838200" y="1825625"/>
                <a:ext cx="10515600" cy="4788118"/>
              </a:xfrm>
              <a:blipFill>
                <a:blip r:embed="rId2"/>
                <a:stretch>
                  <a:fillRect l="-1206" t="-2910" r="-844" b="-2646"/>
                </a:stretch>
              </a:blipFill>
            </p:spPr>
            <p:txBody>
              <a:bodyPr/>
              <a:lstStyle/>
              <a:p>
                <a:r>
                  <a:rPr lang="en-TW">
                    <a:noFill/>
                  </a:rPr>
                  <a:t> </a:t>
                </a:r>
              </a:p>
            </p:txBody>
          </p:sp>
        </mc:Fallback>
      </mc:AlternateContent>
    </p:spTree>
    <p:extLst>
      <p:ext uri="{BB962C8B-B14F-4D97-AF65-F5344CB8AC3E}">
        <p14:creationId xmlns:p14="http://schemas.microsoft.com/office/powerpoint/2010/main" val="11824130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D810F-ACE7-3144-8EB9-D0EB5F353207}"/>
              </a:ext>
            </a:extLst>
          </p:cNvPr>
          <p:cNvSpPr>
            <a:spLocks noGrp="1"/>
          </p:cNvSpPr>
          <p:nvPr>
            <p:ph type="title"/>
          </p:nvPr>
        </p:nvSpPr>
        <p:spPr/>
        <p:txBody>
          <a:bodyPr/>
          <a:lstStyle/>
          <a:p>
            <a:r>
              <a:rPr lang="en-TW" dirty="0"/>
              <a:t>Example 4-4-5</a:t>
            </a:r>
          </a:p>
        </p:txBody>
      </p:sp>
      <p:sp>
        <p:nvSpPr>
          <p:cNvPr id="3" name="Content Placeholder 2">
            <a:extLst>
              <a:ext uri="{FF2B5EF4-FFF2-40B4-BE49-F238E27FC236}">
                <a16:creationId xmlns:a16="http://schemas.microsoft.com/office/drawing/2014/main" id="{E3BD38FB-684C-2640-BEF0-C538B3FE67BA}"/>
              </a:ext>
            </a:extLst>
          </p:cNvPr>
          <p:cNvSpPr>
            <a:spLocks noGrp="1"/>
          </p:cNvSpPr>
          <p:nvPr>
            <p:ph idx="1"/>
          </p:nvPr>
        </p:nvSpPr>
        <p:spPr/>
        <p:txBody>
          <a:bodyPr/>
          <a:lstStyle/>
          <a:p>
            <a:pPr marL="0" indent="0">
              <a:buNone/>
            </a:pPr>
            <a:r>
              <a:rPr lang="en-TW" dirty="0"/>
              <a:t>How many distinct permutations can be made from the characters in</a:t>
            </a:r>
            <a:r>
              <a:rPr lang="en-US" dirty="0"/>
              <a:t> t</a:t>
            </a:r>
            <a:r>
              <a:rPr lang="en-TW" dirty="0"/>
              <a:t>he word “MISSISSIPPI”?</a:t>
            </a:r>
          </a:p>
        </p:txBody>
      </p:sp>
    </p:spTree>
    <p:extLst>
      <p:ext uri="{BB962C8B-B14F-4D97-AF65-F5344CB8AC3E}">
        <p14:creationId xmlns:p14="http://schemas.microsoft.com/office/powerpoint/2010/main" val="225571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8415-2F3E-2041-898A-D1BA90E4B2CD}"/>
              </a:ext>
            </a:extLst>
          </p:cNvPr>
          <p:cNvSpPr>
            <a:spLocks noGrp="1"/>
          </p:cNvSpPr>
          <p:nvPr>
            <p:ph type="title"/>
          </p:nvPr>
        </p:nvSpPr>
        <p:spPr/>
        <p:txBody>
          <a:bodyPr/>
          <a:lstStyle/>
          <a:p>
            <a:r>
              <a:rPr lang="en-TW" dirty="0"/>
              <a:t>Example 4-4-6</a:t>
            </a:r>
          </a:p>
        </p:txBody>
      </p:sp>
      <p:sp>
        <p:nvSpPr>
          <p:cNvPr id="3" name="Content Placeholder 2">
            <a:extLst>
              <a:ext uri="{FF2B5EF4-FFF2-40B4-BE49-F238E27FC236}">
                <a16:creationId xmlns:a16="http://schemas.microsoft.com/office/drawing/2014/main" id="{61F11544-F82B-4F48-9303-633F2A7D1D03}"/>
              </a:ext>
            </a:extLst>
          </p:cNvPr>
          <p:cNvSpPr>
            <a:spLocks noGrp="1"/>
          </p:cNvSpPr>
          <p:nvPr>
            <p:ph idx="1"/>
          </p:nvPr>
        </p:nvSpPr>
        <p:spPr/>
        <p:txBody>
          <a:bodyPr/>
          <a:lstStyle/>
          <a:p>
            <a:pPr marL="0" indent="0">
              <a:buNone/>
            </a:pPr>
            <a:r>
              <a:rPr lang="en-TW" dirty="0"/>
              <a:t>How many distinct paths do we have, if we aim to go from the bottom left corner to the top right corner? </a:t>
            </a:r>
          </a:p>
          <a:p>
            <a:pPr marL="0" indent="0">
              <a:buNone/>
            </a:pPr>
            <a:r>
              <a:rPr lang="en-TW" dirty="0"/>
              <a:t>What if we cannot go through the red points?</a:t>
            </a:r>
          </a:p>
        </p:txBody>
      </p:sp>
      <p:pic>
        <p:nvPicPr>
          <p:cNvPr id="5" name="內容版面配置區 6">
            <a:extLst>
              <a:ext uri="{FF2B5EF4-FFF2-40B4-BE49-F238E27FC236}">
                <a16:creationId xmlns:a16="http://schemas.microsoft.com/office/drawing/2014/main" id="{BD4471D4-F8CF-EB45-AE57-FEE069DC1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9161" y="2968668"/>
            <a:ext cx="1571263" cy="1606652"/>
          </a:xfrm>
          <a:prstGeom prst="rect">
            <a:avLst/>
          </a:prstGeom>
        </p:spPr>
      </p:pic>
      <p:pic>
        <p:nvPicPr>
          <p:cNvPr id="7" name="Graphic 6">
            <a:extLst>
              <a:ext uri="{FF2B5EF4-FFF2-40B4-BE49-F238E27FC236}">
                <a16:creationId xmlns:a16="http://schemas.microsoft.com/office/drawing/2014/main" id="{2B53EAEE-6BD2-EE41-95AD-38B2CA4CCB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67596" y="4930296"/>
            <a:ext cx="1572828" cy="1606652"/>
          </a:xfrm>
          <a:prstGeom prst="rect">
            <a:avLst/>
          </a:prstGeom>
        </p:spPr>
      </p:pic>
    </p:spTree>
    <p:extLst>
      <p:ext uri="{BB962C8B-B14F-4D97-AF65-F5344CB8AC3E}">
        <p14:creationId xmlns:p14="http://schemas.microsoft.com/office/powerpoint/2010/main" val="8177091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00C52-D58A-3B4F-BBB4-E518B34982EA}"/>
              </a:ext>
            </a:extLst>
          </p:cNvPr>
          <p:cNvSpPr>
            <a:spLocks noGrp="1"/>
          </p:cNvSpPr>
          <p:nvPr>
            <p:ph type="title"/>
          </p:nvPr>
        </p:nvSpPr>
        <p:spPr/>
        <p:txBody>
          <a:bodyPr/>
          <a:lstStyle/>
          <a:p>
            <a:r>
              <a:rPr lang="en-TW" dirty="0"/>
              <a:t>Combinations with Repetition</a:t>
            </a:r>
          </a:p>
        </p:txBody>
      </p:sp>
      <p:sp>
        <p:nvSpPr>
          <p:cNvPr id="3" name="Content Placeholder 2">
            <a:extLst>
              <a:ext uri="{FF2B5EF4-FFF2-40B4-BE49-F238E27FC236}">
                <a16:creationId xmlns:a16="http://schemas.microsoft.com/office/drawing/2014/main" id="{38236A83-38CB-6D41-AFE4-D47015EC9004}"/>
              </a:ext>
            </a:extLst>
          </p:cNvPr>
          <p:cNvSpPr>
            <a:spLocks noGrp="1"/>
          </p:cNvSpPr>
          <p:nvPr>
            <p:ph idx="1"/>
          </p:nvPr>
        </p:nvSpPr>
        <p:spPr/>
        <p:txBody>
          <a:bodyPr>
            <a:normAutofit fontScale="70000" lnSpcReduction="20000"/>
          </a:bodyPr>
          <a:lstStyle/>
          <a:p>
            <a:pPr marL="0" indent="0">
              <a:buNone/>
            </a:pPr>
            <a:r>
              <a:rPr lang="en-TW" dirty="0"/>
              <a:t>Let’s consider this question – supposed a candy store has blue, red and green candies. Mike wants to buy 3 candies; how many distinct combinations can he have? It would be:</a:t>
            </a:r>
          </a:p>
          <a:p>
            <a:pPr marL="514350" indent="-514350">
              <a:buFont typeface="+mj-lt"/>
              <a:buAutoNum type="arabicPeriod"/>
            </a:pPr>
            <a:r>
              <a:rPr lang="en-TW" dirty="0"/>
              <a:t>3 blues and 0 red and 0 green </a:t>
            </a:r>
          </a:p>
          <a:p>
            <a:pPr marL="514350" indent="-514350">
              <a:buFont typeface="+mj-lt"/>
              <a:buAutoNum type="arabicPeriod"/>
            </a:pPr>
            <a:r>
              <a:rPr lang="en-TW" dirty="0"/>
              <a:t>2 blues and 1 red and 0 green </a:t>
            </a:r>
          </a:p>
          <a:p>
            <a:pPr marL="514350" indent="-514350">
              <a:buFont typeface="+mj-lt"/>
              <a:buAutoNum type="arabicPeriod"/>
            </a:pPr>
            <a:r>
              <a:rPr lang="en-TW" dirty="0"/>
              <a:t>2 blues and 0 red and 1 green</a:t>
            </a:r>
          </a:p>
          <a:p>
            <a:pPr marL="514350" indent="-514350">
              <a:buFont typeface="+mj-lt"/>
              <a:buAutoNum type="arabicPeriod"/>
            </a:pPr>
            <a:r>
              <a:rPr lang="en-TW" dirty="0"/>
              <a:t>1 blue and 2 red and 0 green</a:t>
            </a:r>
          </a:p>
          <a:p>
            <a:pPr marL="514350" indent="-514350">
              <a:buFont typeface="+mj-lt"/>
              <a:buAutoNum type="arabicPeriod"/>
            </a:pPr>
            <a:r>
              <a:rPr lang="en-TW" dirty="0"/>
              <a:t>1 blue and 1 red and 1 green</a:t>
            </a:r>
          </a:p>
          <a:p>
            <a:pPr marL="514350" indent="-514350">
              <a:buFont typeface="+mj-lt"/>
              <a:buAutoNum type="arabicPeriod"/>
            </a:pPr>
            <a:r>
              <a:rPr lang="en-TW" dirty="0"/>
              <a:t>1 blue and 0 red and 2 green</a:t>
            </a:r>
          </a:p>
          <a:p>
            <a:pPr marL="514350" indent="-514350">
              <a:buFont typeface="+mj-lt"/>
              <a:buAutoNum type="arabicPeriod"/>
            </a:pPr>
            <a:r>
              <a:rPr lang="en-TW" dirty="0"/>
              <a:t>0 blue and 3 red and 0 green</a:t>
            </a:r>
          </a:p>
          <a:p>
            <a:pPr marL="514350" indent="-514350">
              <a:buFont typeface="+mj-lt"/>
              <a:buAutoNum type="arabicPeriod"/>
            </a:pPr>
            <a:r>
              <a:rPr lang="en-TW" dirty="0"/>
              <a:t>0 blue and 2 red and 1 green</a:t>
            </a:r>
          </a:p>
          <a:p>
            <a:pPr marL="514350" indent="-514350">
              <a:buFont typeface="+mj-lt"/>
              <a:buAutoNum type="arabicPeriod"/>
            </a:pPr>
            <a:r>
              <a:rPr lang="en-TW" dirty="0"/>
              <a:t>0 blue and 1 red and 2 green</a:t>
            </a:r>
          </a:p>
          <a:p>
            <a:pPr marL="514350" indent="-514350">
              <a:buFont typeface="+mj-lt"/>
              <a:buAutoNum type="arabicPeriod"/>
            </a:pPr>
            <a:r>
              <a:rPr lang="en-TW" dirty="0"/>
              <a:t>0 blue and 0 red and 3 green</a:t>
            </a:r>
          </a:p>
          <a:p>
            <a:pPr marL="0" indent="0">
              <a:buNone/>
            </a:pPr>
            <a:r>
              <a:rPr lang="en-TW" dirty="0"/>
              <a:t>Totally 10 different possible combinations.</a:t>
            </a:r>
          </a:p>
        </p:txBody>
      </p:sp>
    </p:spTree>
    <p:extLst>
      <p:ext uri="{BB962C8B-B14F-4D97-AF65-F5344CB8AC3E}">
        <p14:creationId xmlns:p14="http://schemas.microsoft.com/office/powerpoint/2010/main" val="2335952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B0C0-A813-9149-9BC9-5B90C74DF209}"/>
              </a:ext>
            </a:extLst>
          </p:cNvPr>
          <p:cNvSpPr>
            <a:spLocks noGrp="1"/>
          </p:cNvSpPr>
          <p:nvPr>
            <p:ph type="title"/>
          </p:nvPr>
        </p:nvSpPr>
        <p:spPr/>
        <p:txBody>
          <a:bodyPr/>
          <a:lstStyle/>
          <a:p>
            <a:r>
              <a:rPr lang="en-TW" dirty="0"/>
              <a:t>Combinations with Repetition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B201EE-5F7A-F94B-B9DF-FEDFC4A329C7}"/>
                  </a:ext>
                </a:extLst>
              </p:cNvPr>
              <p:cNvSpPr>
                <a:spLocks noGrp="1"/>
              </p:cNvSpPr>
              <p:nvPr>
                <p:ph idx="1"/>
              </p:nvPr>
            </p:nvSpPr>
            <p:spPr>
              <a:xfrm>
                <a:off x="838200" y="1825625"/>
                <a:ext cx="10515600" cy="4667250"/>
              </a:xfrm>
            </p:spPr>
            <p:txBody>
              <a:bodyPr>
                <a:normAutofit/>
              </a:bodyPr>
              <a:lstStyle/>
              <a:p>
                <a:pPr marL="0" indent="0">
                  <a:buNone/>
                </a:pPr>
                <a:r>
                  <a:rPr lang="en-TW" dirty="0"/>
                  <a:t>Consider the pattern in the example, we kn</a:t>
                </a:r>
                <a:r>
                  <a:rPr lang="en-US" dirty="0"/>
                  <a:t>ow</a:t>
                </a:r>
                <a:r>
                  <a:rPr lang="en-TW" dirty="0"/>
                  <a:t> that combination with repetition can be considered as the permutation of:</a:t>
                </a:r>
              </a:p>
              <a:p>
                <a:pPr marL="0" indent="0" algn="ctr">
                  <a:buNone/>
                </a:pPr>
                <a:r>
                  <a:rPr lang="en-TW" dirty="0"/>
                  <a:t>||***</a:t>
                </a:r>
              </a:p>
              <a:p>
                <a:pPr marL="0" indent="0">
                  <a:buNone/>
                </a:pPr>
                <a:r>
                  <a:rPr lang="en-US" dirty="0"/>
                  <a:t>W</a:t>
                </a:r>
                <a:r>
                  <a:rPr lang="en-TW" dirty="0"/>
                  <a:t>here the * represents the candies, and || createds 3 separate spaces, and each space represents blue, red and green candies</a:t>
                </a:r>
                <a:r>
                  <a:rPr lang="en-US" dirty="0"/>
                  <a:t>; then, we know that the total possible ways to buy candies will be </a:t>
                </a:r>
                <a14:m>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5!</m:t>
                        </m:r>
                      </m:num>
                      <m:den>
                        <m:r>
                          <a:rPr lang="en-US" altLang="zh-TW" b="0" i="1" smtClean="0">
                            <a:latin typeface="Cambria Math" panose="02040503050406030204" pitchFamily="18" charset="0"/>
                          </a:rPr>
                          <m:t>3!2!</m:t>
                        </m:r>
                      </m:den>
                    </m:f>
                    <m:r>
                      <a:rPr lang="en-US" altLang="zh-TW" b="0" i="1" smtClean="0">
                        <a:latin typeface="Cambria Math" panose="02040503050406030204" pitchFamily="18" charset="0"/>
                      </a:rPr>
                      <m:t>=10</m:t>
                    </m:r>
                  </m:oMath>
                </a14:m>
                <a:r>
                  <a:rPr lang="en-US" dirty="0"/>
                  <a:t>.</a:t>
                </a:r>
                <a:endParaRPr lang="en-TW" dirty="0"/>
              </a:p>
              <a:p>
                <a:pPr marL="0" indent="0">
                  <a:buNone/>
                </a:pPr>
                <a:r>
                  <a:rPr lang="en-TW" dirty="0"/>
                  <a:t>A formula can be found in the textbook, but you won’t need it.</a:t>
                </a:r>
              </a:p>
              <a:p>
                <a:pPr marL="0" indent="0">
                  <a:buNone/>
                </a:pPr>
                <a:endParaRPr lang="en-TW" dirty="0"/>
              </a:p>
              <a:p>
                <a:pPr marL="0" indent="0">
                  <a:buNone/>
                </a:pPr>
                <a:r>
                  <a:rPr lang="en-TW" sz="2000" dirty="0"/>
                  <a:t>*. Combinations with repetition is used in</a:t>
                </a:r>
                <a:r>
                  <a:rPr lang="zh-TW" altLang="en-US" sz="2000" dirty="0"/>
                  <a:t> </a:t>
                </a:r>
                <a:r>
                  <a:rPr lang="en-US" altLang="zh-TW" sz="2000" dirty="0"/>
                  <a:t>machine</a:t>
                </a:r>
                <a:r>
                  <a:rPr lang="zh-TW" altLang="en-US" sz="2000" dirty="0"/>
                  <a:t> </a:t>
                </a:r>
                <a:r>
                  <a:rPr lang="en-US" altLang="zh-TW" sz="2000" dirty="0"/>
                  <a:t>learning</a:t>
                </a:r>
                <a:r>
                  <a:rPr lang="en-TW" sz="2000" dirty="0"/>
                  <a:t> </a:t>
                </a:r>
                <a:r>
                  <a:rPr lang="en-US" altLang="zh-TW" sz="2000" dirty="0"/>
                  <a:t>(</a:t>
                </a:r>
                <a:r>
                  <a:rPr lang="en-TW" sz="2000" dirty="0"/>
                  <a:t>polynomial regression</a:t>
                </a:r>
                <a:r>
                  <a:rPr lang="en-US" altLang="zh-TW" sz="2000" dirty="0"/>
                  <a:t>)</a:t>
                </a:r>
                <a:r>
                  <a:rPr lang="en-TW" sz="2000" dirty="0"/>
                  <a:t> to get all the necessary </a:t>
                </a:r>
                <a:r>
                  <a:rPr lang="en-US" altLang="zh-TW" sz="2000" dirty="0"/>
                  <a:t>possible</a:t>
                </a:r>
                <a:r>
                  <a:rPr lang="zh-TW" altLang="en-US" sz="2000" dirty="0"/>
                  <a:t> </a:t>
                </a:r>
                <a:r>
                  <a:rPr lang="en-US" altLang="zh-TW" sz="2000" dirty="0"/>
                  <a:t>terms.</a:t>
                </a:r>
              </a:p>
            </p:txBody>
          </p:sp>
        </mc:Choice>
        <mc:Fallback xmlns="">
          <p:sp>
            <p:nvSpPr>
              <p:cNvPr id="3" name="Content Placeholder 2">
                <a:extLst>
                  <a:ext uri="{FF2B5EF4-FFF2-40B4-BE49-F238E27FC236}">
                    <a16:creationId xmlns:a16="http://schemas.microsoft.com/office/drawing/2014/main" id="{74B201EE-5F7A-F94B-B9DF-FEDFC4A329C7}"/>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217" t="-2089" r="-168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677427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305C4-DD2D-6F47-92E3-BC0C03B0FAA6}"/>
              </a:ext>
            </a:extLst>
          </p:cNvPr>
          <p:cNvSpPr>
            <a:spLocks noGrp="1"/>
          </p:cNvSpPr>
          <p:nvPr>
            <p:ph type="title"/>
          </p:nvPr>
        </p:nvSpPr>
        <p:spPr/>
        <p:txBody>
          <a:bodyPr/>
          <a:lstStyle/>
          <a:p>
            <a:r>
              <a:rPr lang="en-TW" dirty="0"/>
              <a:t>Example 4-4-7</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5D9B4D-9D17-B048-8DD3-1BE5AFEDF092}"/>
                  </a:ext>
                </a:extLst>
              </p:cNvPr>
              <p:cNvSpPr>
                <a:spLocks noGrp="1"/>
              </p:cNvSpPr>
              <p:nvPr>
                <p:ph idx="1"/>
              </p:nvPr>
            </p:nvSpPr>
            <p:spPr/>
            <p:txBody>
              <a:bodyPr/>
              <a:lstStyle/>
              <a:p>
                <a:pPr marL="0" indent="0">
                  <a:buNone/>
                </a:pPr>
                <a:r>
                  <a:rPr lang="en-US" altLang="zh-TW" dirty="0"/>
                  <a:t>Supposed </a:t>
                </a:r>
              </a:p>
              <a:p>
                <a:pPr marL="0" indent="0" algn="ctr">
                  <a:buNone/>
                </a:pP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1</m:t>
                        </m:r>
                      </m:sub>
                    </m:sSub>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2</m:t>
                        </m:r>
                      </m:sub>
                    </m:sSub>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3</m:t>
                        </m:r>
                      </m:sub>
                    </m:sSub>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4</m:t>
                        </m:r>
                      </m:sub>
                    </m:sSub>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5</m:t>
                        </m:r>
                      </m:sub>
                    </m:sSub>
                  </m:oMath>
                </a14:m>
                <a:r>
                  <a:rPr lang="zh-TW" altLang="en-US" dirty="0"/>
                  <a:t> </a:t>
                </a:r>
                <a:r>
                  <a:rPr lang="en-US" altLang="zh-TW" dirty="0"/>
                  <a:t>= 100, </a:t>
                </a:r>
                <a:br>
                  <a:rPr lang="en-US" altLang="zh-TW" dirty="0"/>
                </a:br>
                <a:r>
                  <a:rPr lang="en-US" altLang="zh-TW" dirty="0"/>
                  <a:t>where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1</m:t>
                        </m:r>
                      </m:sub>
                    </m:sSub>
                    <m:r>
                      <a:rPr lang="en-US" altLang="zh-TW">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2, </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3</m:t>
                        </m:r>
                      </m:sub>
                    </m:sSub>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4</m:t>
                        </m:r>
                      </m:sub>
                    </m:sSub>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5</m:t>
                        </m:r>
                      </m:sub>
                    </m:sSub>
                  </m:oMath>
                </a14:m>
                <a:r>
                  <a:rPr lang="zh-TW" altLang="en-US" dirty="0"/>
                  <a:t> </a:t>
                </a:r>
                <a14:m>
                  <m:oMath xmlns:m="http://schemas.openxmlformats.org/officeDocument/2006/math">
                    <m:r>
                      <a:rPr lang="zh-TW" altLang="en-US" i="1" dirty="0">
                        <a:latin typeface="Cambria Math" panose="02040503050406030204" pitchFamily="18" charset="0"/>
                      </a:rPr>
                      <m:t>∈</m:t>
                    </m:r>
                    <m:r>
                      <a:rPr lang="en-US" altLang="zh-TW" i="1" dirty="0">
                        <a:latin typeface="Cambria Math" panose="02040503050406030204" pitchFamily="18" charset="0"/>
                      </a:rPr>
                      <m:t>𝑁</m:t>
                    </m:r>
                  </m:oMath>
                </a14:m>
                <a:endParaRPr lang="en-US" altLang="zh-TW" dirty="0"/>
              </a:p>
              <a:p>
                <a:pPr marL="0" indent="0">
                  <a:buNone/>
                </a:pPr>
                <a:r>
                  <a:rPr lang="en-US" altLang="zh-TW" dirty="0"/>
                  <a:t>How many different possible pairs there are for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1</m:t>
                        </m:r>
                      </m:sub>
                    </m:sSub>
                    <m:r>
                      <a:rPr lang="en-US" altLang="zh-TW">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2, </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3</m:t>
                        </m:r>
                      </m:sub>
                    </m:sSub>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4</m:t>
                        </m:r>
                      </m:sub>
                    </m:sSub>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5</m:t>
                        </m:r>
                      </m:sub>
                    </m:sSub>
                  </m:oMath>
                </a14:m>
                <a:r>
                  <a:rPr lang="en-US" altLang="zh-TW" dirty="0"/>
                  <a:t>)?</a:t>
                </a:r>
                <a:endParaRPr lang="zh-TW" altLang="en-US" dirty="0"/>
              </a:p>
              <a:p>
                <a:pPr marL="0" indent="0">
                  <a:buNone/>
                </a:pPr>
                <a:endParaRPr lang="en-TW" dirty="0"/>
              </a:p>
            </p:txBody>
          </p:sp>
        </mc:Choice>
        <mc:Fallback xmlns="">
          <p:sp>
            <p:nvSpPr>
              <p:cNvPr id="3" name="Content Placeholder 2">
                <a:extLst>
                  <a:ext uri="{FF2B5EF4-FFF2-40B4-BE49-F238E27FC236}">
                    <a16:creationId xmlns:a16="http://schemas.microsoft.com/office/drawing/2014/main" id="{425D9B4D-9D17-B048-8DD3-1BE5AFEDF092}"/>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27920450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402A7-7BCA-3844-BB7F-A172E5BFC908}"/>
              </a:ext>
            </a:extLst>
          </p:cNvPr>
          <p:cNvSpPr>
            <a:spLocks noGrp="1"/>
          </p:cNvSpPr>
          <p:nvPr>
            <p:ph type="title"/>
          </p:nvPr>
        </p:nvSpPr>
        <p:spPr/>
        <p:txBody>
          <a:bodyPr/>
          <a:lstStyle/>
          <a:p>
            <a:r>
              <a:rPr lang="en-TW" dirty="0"/>
              <a:t>Coding Lesson</a:t>
            </a:r>
          </a:p>
        </p:txBody>
      </p:sp>
      <p:sp>
        <p:nvSpPr>
          <p:cNvPr id="3" name="Content Placeholder 2">
            <a:extLst>
              <a:ext uri="{FF2B5EF4-FFF2-40B4-BE49-F238E27FC236}">
                <a16:creationId xmlns:a16="http://schemas.microsoft.com/office/drawing/2014/main" id="{C9453840-A0A9-5E42-96B6-BF6A9BDB27D5}"/>
              </a:ext>
            </a:extLst>
          </p:cNvPr>
          <p:cNvSpPr>
            <a:spLocks noGrp="1"/>
          </p:cNvSpPr>
          <p:nvPr>
            <p:ph idx="1"/>
          </p:nvPr>
        </p:nvSpPr>
        <p:spPr/>
        <p:txBody>
          <a:bodyPr/>
          <a:lstStyle/>
          <a:p>
            <a:pPr marL="0" indent="0">
              <a:buNone/>
            </a:pPr>
            <a:r>
              <a:rPr lang="en-TW" dirty="0"/>
              <a:t>Write a function called “permutation()” that takes in an array of anything as input, and return all the possible permutations of elements in the array.</a:t>
            </a:r>
          </a:p>
          <a:p>
            <a:pPr marL="0" indent="0">
              <a:buNone/>
            </a:pPr>
            <a:endParaRPr lang="en-TW" dirty="0"/>
          </a:p>
        </p:txBody>
      </p:sp>
    </p:spTree>
    <p:extLst>
      <p:ext uri="{BB962C8B-B14F-4D97-AF65-F5344CB8AC3E}">
        <p14:creationId xmlns:p14="http://schemas.microsoft.com/office/powerpoint/2010/main" val="22489567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5400"/>
              <a:t>4-5</a:t>
            </a:r>
            <a:br>
              <a:rPr lang="en-US" sz="5400"/>
            </a:br>
            <a:r>
              <a:rPr lang="en-US" sz="5400"/>
              <a:t>Binomial Theorem</a:t>
            </a:r>
            <a:endParaRPr lang="en-TW" sz="540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7"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3535E649-1BF6-3A47-8396-6C2732162B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819474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DFA02-F0AF-D545-B8FD-DA895DD215A3}"/>
              </a:ext>
            </a:extLst>
          </p:cNvPr>
          <p:cNvSpPr>
            <a:spLocks noGrp="1"/>
          </p:cNvSpPr>
          <p:nvPr>
            <p:ph type="title"/>
          </p:nvPr>
        </p:nvSpPr>
        <p:spPr/>
        <p:txBody>
          <a:bodyPr/>
          <a:lstStyle/>
          <a:p>
            <a:r>
              <a:rPr lang="en-TW" dirty="0"/>
              <a:t>Sets of Numbers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23CA9E-87BA-0940-94C5-79ED82C86A26}"/>
                  </a:ext>
                </a:extLst>
              </p:cNvPr>
              <p:cNvSpPr>
                <a:spLocks noGrp="1"/>
              </p:cNvSpPr>
              <p:nvPr>
                <p:ph idx="1"/>
              </p:nvPr>
            </p:nvSpPr>
            <p:spPr>
              <a:xfrm>
                <a:off x="838200" y="1825625"/>
                <a:ext cx="10515600" cy="4667250"/>
              </a:xfrm>
            </p:spPr>
            <p:txBody>
              <a:bodyPr>
                <a:normAutofit fontScale="92500" lnSpcReduction="10000"/>
              </a:bodyPr>
              <a:lstStyle/>
              <a:p>
                <a:pPr marL="0" indent="0">
                  <a:buNone/>
                </a:pPr>
                <a:r>
                  <a:rPr lang="en-TW" dirty="0"/>
                  <a:t>For convinience, mathematicians name the following sets:</a:t>
                </a:r>
              </a:p>
              <a:p>
                <a:pPr marL="0" indent="0">
                  <a:buNone/>
                </a:pPr>
                <a14:m>
                  <m:oMath xmlns:m="http://schemas.openxmlformats.org/officeDocument/2006/math">
                    <m:r>
                      <a:rPr lang="en-TW" i="1" dirty="0">
                        <a:latin typeface="Cambria Math" panose="02040503050406030204" pitchFamily="18" charset="0"/>
                        <a:ea typeface="Cambria Math" panose="02040503050406030204" pitchFamily="18" charset="0"/>
                      </a:rPr>
                      <m:t>ℕ</m:t>
                    </m:r>
                  </m:oMath>
                </a14:m>
                <a:r>
                  <a:rPr lang="en-TW" dirty="0"/>
                  <a:t> – set of all nonnegative integers (0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N)</a:t>
                </a:r>
              </a:p>
              <a:p>
                <a:pPr marL="0" indent="0">
                  <a:buNone/>
                </a:pPr>
                <a14:m>
                  <m:oMath xmlns:m="http://schemas.openxmlformats.org/officeDocument/2006/math">
                    <m:r>
                      <a:rPr lang="en-TW" i="1" dirty="0">
                        <a:latin typeface="Cambria Math" panose="02040503050406030204" pitchFamily="18" charset="0"/>
                        <a:ea typeface="Cambria Math" panose="02040503050406030204" pitchFamily="18" charset="0"/>
                      </a:rPr>
                      <m:t>ℤ</m:t>
                    </m:r>
                  </m:oMath>
                </a14:m>
                <a:r>
                  <a:rPr lang="en-TW" dirty="0"/>
                  <a:t> – set of all integers (both positive and negative)</a:t>
                </a:r>
              </a:p>
              <a:p>
                <a:pPr marL="0" indent="0">
                  <a:buNone/>
                </a:pPr>
                <a14:m>
                  <m:oMath xmlns:m="http://schemas.openxmlformats.org/officeDocument/2006/math">
                    <m:r>
                      <a:rPr lang="en-TW" i="1" dirty="0">
                        <a:latin typeface="Cambria Math" panose="02040503050406030204" pitchFamily="18" charset="0"/>
                        <a:ea typeface="Cambria Math" panose="02040503050406030204" pitchFamily="18" charset="0"/>
                      </a:rPr>
                      <m:t>ℚ</m:t>
                    </m:r>
                  </m:oMath>
                </a14:m>
                <a:r>
                  <a:rPr lang="en-TW" dirty="0"/>
                  <a:t> – set of all rational numbers</a:t>
                </a:r>
              </a:p>
              <a:p>
                <a:pPr marL="0" indent="0">
                  <a:buNone/>
                </a:pPr>
                <a14:m>
                  <m:oMath xmlns:m="http://schemas.openxmlformats.org/officeDocument/2006/math">
                    <m:r>
                      <a:rPr lang="en-TW" i="1" dirty="0">
                        <a:latin typeface="Cambria Math" panose="02040503050406030204" pitchFamily="18" charset="0"/>
                        <a:ea typeface="Cambria Math" panose="02040503050406030204" pitchFamily="18" charset="0"/>
                      </a:rPr>
                      <m:t>ℝ</m:t>
                    </m:r>
                  </m:oMath>
                </a14:m>
                <a:r>
                  <a:rPr lang="en-TW" dirty="0"/>
                  <a:t> – set of all real numbers</a:t>
                </a:r>
              </a:p>
              <a:p>
                <a:pPr marL="0" indent="0">
                  <a:buNone/>
                </a:pPr>
                <a14:m>
                  <m:oMath xmlns:m="http://schemas.openxmlformats.org/officeDocument/2006/math">
                    <m:r>
                      <a:rPr lang="en-TW" i="1" dirty="0">
                        <a:latin typeface="Cambria Math" panose="02040503050406030204" pitchFamily="18" charset="0"/>
                        <a:ea typeface="Cambria Math" panose="02040503050406030204" pitchFamily="18" charset="0"/>
                      </a:rPr>
                      <m:t>ℂ</m:t>
                    </m:r>
                  </m:oMath>
                </a14:m>
                <a:r>
                  <a:rPr lang="en-TW" dirty="0"/>
                  <a:t> – set of all complex numbers</a:t>
                </a:r>
              </a:p>
              <a:p>
                <a:pPr marL="0" indent="0">
                  <a:buNone/>
                </a:pPr>
                <a:r>
                  <a:rPr lang="en-TW" dirty="0"/>
                  <a:t>∅ - set of empty, ∅ = { }.</a:t>
                </a:r>
              </a:p>
              <a:p>
                <a:pPr marL="0" indent="0">
                  <a:buNone/>
                </a:pPr>
                <a:endParaRPr lang="en-TW" dirty="0"/>
              </a:p>
              <a:p>
                <a:pPr marL="0" indent="0">
                  <a:buNone/>
                </a:pPr>
                <a:r>
                  <a:rPr lang="en-TW" sz="2200" dirty="0"/>
                  <a:t>*. Notice t</a:t>
                </a:r>
                <a:r>
                  <a:rPr lang="en-US" sz="2200" dirty="0"/>
                  <a:t>ha</a:t>
                </a:r>
                <a:r>
                  <a:rPr lang="en-TW" sz="2200" dirty="0"/>
                  <a:t>t { } and {∅} is different. The left one is an empty set, the right one is a set with one element, and the element is an empty set. The right one is the same as {{ }}. Then, we know that { } is different from {{ }}</a:t>
                </a:r>
              </a:p>
              <a:p>
                <a:pPr marL="0" indent="0">
                  <a:buNone/>
                </a:pPr>
                <a:endParaRPr lang="en-TW" dirty="0"/>
              </a:p>
              <a:p>
                <a:pPr marL="0" indent="0">
                  <a:buNone/>
                </a:pPr>
                <a:endParaRPr lang="en-TW" dirty="0"/>
              </a:p>
            </p:txBody>
          </p:sp>
        </mc:Choice>
        <mc:Fallback xmlns="">
          <p:sp>
            <p:nvSpPr>
              <p:cNvPr id="3" name="Content Placeholder 2">
                <a:extLst>
                  <a:ext uri="{FF2B5EF4-FFF2-40B4-BE49-F238E27FC236}">
                    <a16:creationId xmlns:a16="http://schemas.microsoft.com/office/drawing/2014/main" id="{EB23CA9E-87BA-0940-94C5-79ED82C86A26}"/>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086" t="-2439"/>
                </a:stretch>
              </a:blipFill>
            </p:spPr>
            <p:txBody>
              <a:bodyPr/>
              <a:lstStyle/>
              <a:p>
                <a:r>
                  <a:rPr lang="en-TW">
                    <a:noFill/>
                  </a:rPr>
                  <a:t> </a:t>
                </a:r>
              </a:p>
            </p:txBody>
          </p:sp>
        </mc:Fallback>
      </mc:AlternateContent>
    </p:spTree>
    <p:extLst>
      <p:ext uri="{BB962C8B-B14F-4D97-AF65-F5344CB8AC3E}">
        <p14:creationId xmlns:p14="http://schemas.microsoft.com/office/powerpoint/2010/main" val="5610593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122BC-9DDB-1742-A210-F615B8806956}"/>
              </a:ext>
            </a:extLst>
          </p:cNvPr>
          <p:cNvSpPr>
            <a:spLocks noGrp="1"/>
          </p:cNvSpPr>
          <p:nvPr>
            <p:ph type="title"/>
          </p:nvPr>
        </p:nvSpPr>
        <p:spPr/>
        <p:txBody>
          <a:bodyPr/>
          <a:lstStyle/>
          <a:p>
            <a:r>
              <a:rPr lang="en-TW" dirty="0"/>
              <a:t>Pascal’s Triangle</a:t>
            </a:r>
          </a:p>
        </p:txBody>
      </p:sp>
      <p:sp>
        <p:nvSpPr>
          <p:cNvPr id="3" name="Content Placeholder 2">
            <a:extLst>
              <a:ext uri="{FF2B5EF4-FFF2-40B4-BE49-F238E27FC236}">
                <a16:creationId xmlns:a16="http://schemas.microsoft.com/office/drawing/2014/main" id="{54290751-265C-074D-A42C-5FF9D2111CE7}"/>
              </a:ext>
            </a:extLst>
          </p:cNvPr>
          <p:cNvSpPr>
            <a:spLocks noGrp="1"/>
          </p:cNvSpPr>
          <p:nvPr>
            <p:ph idx="1"/>
          </p:nvPr>
        </p:nvSpPr>
        <p:spPr>
          <a:xfrm>
            <a:off x="838200" y="1825625"/>
            <a:ext cx="6577208" cy="4351338"/>
          </a:xfrm>
        </p:spPr>
        <p:txBody>
          <a:bodyPr/>
          <a:lstStyle/>
          <a:p>
            <a:pPr marL="0" indent="0">
              <a:buNone/>
            </a:pPr>
            <a:r>
              <a:rPr lang="en-TW" dirty="0"/>
              <a:t>Before we learn the concept of binomial theorem, we need to learn about Pascal’s triangle first. </a:t>
            </a:r>
          </a:p>
          <a:p>
            <a:pPr marL="0" indent="0">
              <a:buNone/>
            </a:pPr>
            <a:r>
              <a:rPr lang="en-TW" dirty="0"/>
              <a:t>Pascal’s Triangle is names after the seventeenth-century French mathematician Blasie Pascal. Pascal’s triangle builds its new row by adding every 2 elements of the previous rows.</a:t>
            </a:r>
          </a:p>
        </p:txBody>
      </p:sp>
      <p:pic>
        <p:nvPicPr>
          <p:cNvPr id="4" name="內容版面配置區 4" descr="一張含有 物件, 時鐘 的圖片&#10;&#10;自動產生的描述">
            <a:extLst>
              <a:ext uri="{FF2B5EF4-FFF2-40B4-BE49-F238E27FC236}">
                <a16:creationId xmlns:a16="http://schemas.microsoft.com/office/drawing/2014/main" id="{728DA711-F960-B84B-8E12-8DF3C9A3E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7665" y="2466148"/>
            <a:ext cx="2384717" cy="2201278"/>
          </a:xfrm>
          <a:prstGeom prst="rect">
            <a:avLst/>
          </a:prstGeom>
        </p:spPr>
      </p:pic>
    </p:spTree>
    <p:extLst>
      <p:ext uri="{BB962C8B-B14F-4D97-AF65-F5344CB8AC3E}">
        <p14:creationId xmlns:p14="http://schemas.microsoft.com/office/powerpoint/2010/main" val="42601478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B756-302A-D147-B73C-E88CA8CAA5A5}"/>
              </a:ext>
            </a:extLst>
          </p:cNvPr>
          <p:cNvSpPr>
            <a:spLocks noGrp="1"/>
          </p:cNvSpPr>
          <p:nvPr>
            <p:ph type="title"/>
          </p:nvPr>
        </p:nvSpPr>
        <p:spPr/>
        <p:txBody>
          <a:bodyPr/>
          <a:lstStyle/>
          <a:p>
            <a:r>
              <a:rPr lang="en-TW" dirty="0"/>
              <a:t>Pascal’s Triangle</a:t>
            </a:r>
          </a:p>
        </p:txBody>
      </p:sp>
      <p:pic>
        <p:nvPicPr>
          <p:cNvPr id="4" name="Graphic 3">
            <a:extLst>
              <a:ext uri="{FF2B5EF4-FFF2-40B4-BE49-F238E27FC236}">
                <a16:creationId xmlns:a16="http://schemas.microsoft.com/office/drawing/2014/main" id="{1DD3AE1D-1DB1-C345-A844-CF6DE1F01C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18036" y="3353587"/>
            <a:ext cx="3235348" cy="2653451"/>
          </a:xfrm>
          <a:prstGeom prst="rect">
            <a:avLst/>
          </a:prstGeom>
        </p:spPr>
      </p:pic>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974DF8-F53F-0E43-9A38-C265EC82F4F5}"/>
                  </a:ext>
                </a:extLst>
              </p:cNvPr>
              <p:cNvSpPr>
                <a:spLocks noGrp="1"/>
              </p:cNvSpPr>
              <p:nvPr>
                <p:ph idx="1"/>
              </p:nvPr>
            </p:nvSpPr>
            <p:spPr/>
            <p:txBody>
              <a:bodyPr/>
              <a:lstStyle/>
              <a:p>
                <a:pPr marL="0" indent="0">
                  <a:buNone/>
                </a:pPr>
                <a:r>
                  <a:rPr lang="en-TW" dirty="0"/>
                  <a:t>A fun fact about Pascal’s triangle is </a:t>
                </a:r>
                <a:r>
                  <a:rPr lang="en-US" dirty="0"/>
                  <a:t>-</a:t>
                </a:r>
                <a:r>
                  <a:rPr lang="en-TW" dirty="0"/>
                  <a:t> Row n of the Pascal’s Triangle (n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0) consists of all values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TW" dirty="0"/>
                  <a:t> for </a:t>
                </a:r>
                <a14:m>
                  <m:oMath xmlns:m="http://schemas.openxmlformats.org/officeDocument/2006/math">
                    <m:r>
                      <a:rPr lang="en-US" b="0" i="0" smtClean="0">
                        <a:latin typeface="Cambria Math" panose="02040503050406030204" pitchFamily="18" charset="0"/>
                        <a:ea typeface="Cambria Math" panose="02040503050406030204" pitchFamily="18" charset="0"/>
                      </a:rPr>
                      <m:t>0</m:t>
                    </m:r>
                    <m:r>
                      <a:rPr lang="en-TW"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TW"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r>
                  <a:rPr lang="en-TW" dirty="0"/>
                  <a:t>. Therefore, Pascal’s triangle looks like:</a:t>
                </a:r>
              </a:p>
            </p:txBody>
          </p:sp>
        </mc:Choice>
        <mc:Fallback xmlns="">
          <p:sp>
            <p:nvSpPr>
              <p:cNvPr id="9" name="Content Placeholder 8">
                <a:extLst>
                  <a:ext uri="{FF2B5EF4-FFF2-40B4-BE49-F238E27FC236}">
                    <a16:creationId xmlns:a16="http://schemas.microsoft.com/office/drawing/2014/main" id="{FC974DF8-F53F-0E43-9A38-C265EC82F4F5}"/>
                  </a:ext>
                </a:extLst>
              </p:cNvPr>
              <p:cNvSpPr>
                <a:spLocks noGrp="1" noRot="1" noChangeAspect="1" noMove="1" noResize="1" noEditPoints="1" noAdjustHandles="1" noChangeArrowheads="1" noChangeShapeType="1" noTextEdit="1"/>
              </p:cNvSpPr>
              <p:nvPr>
                <p:ph idx="1"/>
              </p:nvPr>
            </p:nvSpPr>
            <p:spPr>
              <a:blipFill>
                <a:blip r:embed="rId4"/>
                <a:stretch>
                  <a:fillRect l="-1206" t="-2326"/>
                </a:stretch>
              </a:blipFill>
            </p:spPr>
            <p:txBody>
              <a:bodyPr/>
              <a:lstStyle/>
              <a:p>
                <a:r>
                  <a:rPr lang="en-TW">
                    <a:noFill/>
                  </a:rPr>
                  <a:t> </a:t>
                </a:r>
              </a:p>
            </p:txBody>
          </p:sp>
        </mc:Fallback>
      </mc:AlternateContent>
      <p:pic>
        <p:nvPicPr>
          <p:cNvPr id="11" name="Picture 10" descr="Text&#10;&#10;Description automatically generated">
            <a:extLst>
              <a:ext uri="{FF2B5EF4-FFF2-40B4-BE49-F238E27FC236}">
                <a16:creationId xmlns:a16="http://schemas.microsoft.com/office/drawing/2014/main" id="{80A31FB4-5D05-A249-878C-42F8E2C82F9A}"/>
              </a:ext>
            </a:extLst>
          </p:cNvPr>
          <p:cNvPicPr>
            <a:picLocks noChangeAspect="1"/>
          </p:cNvPicPr>
          <p:nvPr/>
        </p:nvPicPr>
        <p:blipFill>
          <a:blip r:embed="rId5"/>
          <a:stretch>
            <a:fillRect/>
          </a:stretch>
        </p:blipFill>
        <p:spPr>
          <a:xfrm>
            <a:off x="838200" y="3423801"/>
            <a:ext cx="6390647" cy="2513024"/>
          </a:xfrm>
          <a:prstGeom prst="rect">
            <a:avLst/>
          </a:prstGeom>
        </p:spPr>
      </p:pic>
    </p:spTree>
    <p:extLst>
      <p:ext uri="{BB962C8B-B14F-4D97-AF65-F5344CB8AC3E}">
        <p14:creationId xmlns:p14="http://schemas.microsoft.com/office/powerpoint/2010/main" val="24383564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D498-B9D5-164A-80A8-C316E942F793}"/>
              </a:ext>
            </a:extLst>
          </p:cNvPr>
          <p:cNvSpPr>
            <a:spLocks noGrp="1"/>
          </p:cNvSpPr>
          <p:nvPr>
            <p:ph type="title"/>
          </p:nvPr>
        </p:nvSpPr>
        <p:spPr/>
        <p:txBody>
          <a:bodyPr/>
          <a:lstStyle/>
          <a:p>
            <a:r>
              <a:rPr lang="en-TW" dirty="0"/>
              <a:t>Pascal’s Triangle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4DF26A-7044-9146-ACCB-C07DE3C740E0}"/>
                  </a:ext>
                </a:extLst>
              </p:cNvPr>
              <p:cNvSpPr>
                <a:spLocks noGrp="1"/>
              </p:cNvSpPr>
              <p:nvPr>
                <p:ph idx="1"/>
              </p:nvPr>
            </p:nvSpPr>
            <p:spPr/>
            <p:txBody>
              <a:bodyPr>
                <a:normAutofit lnSpcReduction="10000"/>
              </a:bodyPr>
              <a:lstStyle/>
              <a:p>
                <a:pPr marL="0" indent="0">
                  <a:buNone/>
                </a:pPr>
                <a:r>
                  <a:rPr lang="en-TW" dirty="0"/>
                  <a:t>How is it true? Well, we know that </a:t>
                </a:r>
              </a:p>
              <a:p>
                <a:pPr marL="0" indent="0" algn="ctr">
                  <a:buNone/>
                </a:pPr>
                <a14:m>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m:t>
                        </m:r>
                        <m:r>
                          <a:rPr lang="en-US" i="1">
                            <a:latin typeface="Cambria Math" panose="02040503050406030204" pitchFamily="18" charset="0"/>
                          </a:rPr>
                          <m:t>𝑘</m:t>
                        </m:r>
                      </m:e>
                    </m:d>
                    <m:r>
                      <a:rPr lang="en-US" i="1">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−1, </m:t>
                        </m:r>
                        <m:r>
                          <a:rPr lang="en-US" i="1">
                            <a:latin typeface="Cambria Math" panose="02040503050406030204" pitchFamily="18" charset="0"/>
                          </a:rPr>
                          <m:t>𝑘</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−1, </m:t>
                        </m:r>
                        <m:r>
                          <a:rPr lang="en-US" i="1">
                            <a:latin typeface="Cambria Math" panose="02040503050406030204" pitchFamily="18" charset="0"/>
                          </a:rPr>
                          <m:t>𝑘</m:t>
                        </m:r>
                      </m:e>
                    </m:d>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1≤</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oMath>
                </a14:m>
                <a:r>
                  <a:rPr lang="en-TW" dirty="0"/>
                  <a:t> </a:t>
                </a:r>
              </a:p>
              <a:p>
                <a:pPr marL="0" indent="0">
                  <a:buNone/>
                </a:pPr>
                <a:r>
                  <a:rPr lang="en-TW" dirty="0"/>
                  <a:t>is true, since:</a:t>
                </a:r>
              </a:p>
              <a:p>
                <a:pPr marL="0" indent="0">
                  <a:lnSpc>
                    <a:spcPct val="150000"/>
                  </a:lnSpc>
                  <a:buNone/>
                </a:pPr>
                <a14:m>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−1, </m:t>
                        </m:r>
                        <m:r>
                          <a:rPr lang="en-US" i="1">
                            <a:latin typeface="Cambria Math" panose="02040503050406030204" pitchFamily="18" charset="0"/>
                          </a:rPr>
                          <m:t>𝑘</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−1, </m:t>
                        </m:r>
                        <m:r>
                          <a:rPr lang="en-US" i="1">
                            <a:latin typeface="Cambria Math" panose="02040503050406030204" pitchFamily="18" charset="0"/>
                          </a:rPr>
                          <m:t>𝑘</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−1</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−1</m:t>
                                </m:r>
                              </m:e>
                            </m:d>
                          </m:e>
                        </m:d>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num>
                      <m:den>
                        <m:r>
                          <a:rPr lang="en-US" b="0" i="1" smtClean="0">
                            <a:latin typeface="Cambria Math" panose="02040503050406030204" pitchFamily="18" charset="0"/>
                          </a:rPr>
                          <m:t>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𝑘</m:t>
                            </m:r>
                          </m:e>
                        </m:d>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𝑘</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num>
                      <m:den>
                        <m:r>
                          <a:rPr lang="en-US" b="0" i="1" smtClean="0">
                            <a:latin typeface="Cambria Math" panose="02040503050406030204" pitchFamily="18" charset="0"/>
                          </a:rPr>
                          <m:t>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num>
                      <m:den>
                        <m:r>
                          <a:rPr lang="en-US" b="0" i="1" smtClean="0">
                            <a:latin typeface="Cambria Math" panose="02040503050406030204" pitchFamily="18" charset="0"/>
                          </a:rPr>
                          <m:t>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𝑘</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num>
                      <m:den>
                        <m:r>
                          <a:rPr lang="en-US" b="0" i="1" smtClean="0">
                            <a:latin typeface="Cambria Math" panose="02040503050406030204" pitchFamily="18" charset="0"/>
                          </a:rPr>
                          <m:t>𝑛</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num>
                      <m:den>
                        <m:r>
                          <a:rPr lang="en-US" b="0" i="1" smtClean="0">
                            <a:latin typeface="Cambria Math" panose="02040503050406030204" pitchFamily="18" charset="0"/>
                          </a:rPr>
                          <m:t>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𝑛</m:t>
                        </m:r>
                      </m:num>
                      <m:den>
                        <m:r>
                          <a:rPr lang="en-US" b="0" i="1" smtClean="0">
                            <a:latin typeface="Cambria Math" panose="02040503050406030204" pitchFamily="18" charset="0"/>
                          </a:rPr>
                          <m:t>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oMath>
                </a14:m>
                <a:r>
                  <a:rPr lang="en-TW" dirty="0"/>
                  <a:t> </a:t>
                </a:r>
              </a:p>
            </p:txBody>
          </p:sp>
        </mc:Choice>
        <mc:Fallback xmlns="">
          <p:sp>
            <p:nvSpPr>
              <p:cNvPr id="3" name="Content Placeholder 2">
                <a:extLst>
                  <a:ext uri="{FF2B5EF4-FFF2-40B4-BE49-F238E27FC236}">
                    <a16:creationId xmlns:a16="http://schemas.microsoft.com/office/drawing/2014/main" id="{B64DF26A-7044-9146-ACCB-C07DE3C740E0}"/>
                  </a:ext>
                </a:extLst>
              </p:cNvPr>
              <p:cNvSpPr>
                <a:spLocks noGrp="1" noRot="1" noChangeAspect="1" noMove="1" noResize="1" noEditPoints="1" noAdjustHandles="1" noChangeArrowheads="1" noChangeShapeType="1" noTextEdit="1"/>
              </p:cNvSpPr>
              <p:nvPr>
                <p:ph idx="1"/>
              </p:nvPr>
            </p:nvSpPr>
            <p:spPr>
              <a:blipFill>
                <a:blip r:embed="rId2"/>
                <a:stretch>
                  <a:fillRect l="-1206" t="-3198"/>
                </a:stretch>
              </a:blipFill>
            </p:spPr>
            <p:txBody>
              <a:bodyPr/>
              <a:lstStyle/>
              <a:p>
                <a:r>
                  <a:rPr lang="en-TW">
                    <a:noFill/>
                  </a:rPr>
                  <a:t> </a:t>
                </a:r>
              </a:p>
            </p:txBody>
          </p:sp>
        </mc:Fallback>
      </mc:AlternateContent>
    </p:spTree>
    <p:extLst>
      <p:ext uri="{BB962C8B-B14F-4D97-AF65-F5344CB8AC3E}">
        <p14:creationId xmlns:p14="http://schemas.microsoft.com/office/powerpoint/2010/main" val="39876131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4AE3-2215-444D-BF97-96BEE2034F75}"/>
              </a:ext>
            </a:extLst>
          </p:cNvPr>
          <p:cNvSpPr>
            <a:spLocks noGrp="1"/>
          </p:cNvSpPr>
          <p:nvPr>
            <p:ph type="title"/>
          </p:nvPr>
        </p:nvSpPr>
        <p:spPr/>
        <p:txBody>
          <a:bodyPr/>
          <a:lstStyle/>
          <a:p>
            <a:r>
              <a:rPr lang="en-TW" dirty="0"/>
              <a:t>Binomial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E09144-E7AD-8745-BBC5-6BECF23FFB54}"/>
                  </a:ext>
                </a:extLst>
              </p:cNvPr>
              <p:cNvSpPr>
                <a:spLocks noGrp="1"/>
              </p:cNvSpPr>
              <p:nvPr>
                <p:ph idx="1"/>
              </p:nvPr>
            </p:nvSpPr>
            <p:spPr/>
            <p:txBody>
              <a:bodyPr>
                <a:normAutofit/>
              </a:bodyPr>
              <a:lstStyle/>
              <a:p>
                <a:pPr marL="0" indent="0">
                  <a:buNone/>
                </a:pPr>
                <a:r>
                  <a:rPr lang="en-TW" dirty="0"/>
                  <a:t>The binomial theorem says that, for every nonnegative integer n,</a:t>
                </a:r>
              </a:p>
              <a:p>
                <a:pPr marL="0" indent="0" algn="ctr">
                  <a:lnSpc>
                    <a:spcPct val="150000"/>
                  </a:lnSpc>
                  <a:buNone/>
                </a:pPr>
                <a:r>
                  <a:rPr lang="en-TW" dirty="0"/>
                  <a:t> </a:t>
                </a:r>
                <a14:m>
                  <m:oMath xmlns:m="http://schemas.openxmlformats.org/officeDocument/2006/math">
                    <m:sSup>
                      <m:sSupPr>
                        <m:ctrlPr>
                          <a:rPr lang="en-TW" i="1" smtClean="0">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m:rPr>
                            <m:nor/>
                          </m:rPr>
                          <a:rPr lang="en-TW" dirty="0"/>
                          <m:t> </m:t>
                        </m:r>
                      </m:e>
                      <m:sup>
                        <m:r>
                          <a:rPr lang="en-US" b="0" i="1" smtClean="0">
                            <a:latin typeface="Cambria Math" panose="02040503050406030204" pitchFamily="18" charset="0"/>
                          </a:rPr>
                          <m:t>𝑛</m:t>
                        </m:r>
                      </m:sup>
                    </m:sSup>
                    <m:r>
                      <a:rPr lang="en-US" b="0" i="1" smtClean="0">
                        <a:latin typeface="Cambria Math" panose="02040503050406030204" pitchFamily="18" charset="0"/>
                      </a:rPr>
                      <m:t>= </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 0</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𝑛</m:t>
                        </m:r>
                      </m:sup>
                    </m:sSup>
                    <m:sSup>
                      <m:sSupPr>
                        <m:ctrlPr>
                          <a:rPr lang="en-US" i="1">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1</m:t>
                        </m:r>
                      </m:e>
                    </m:d>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𝑛</m:t>
                        </m:r>
                        <m:r>
                          <a:rPr lang="en-US" b="0" i="1" smtClean="0">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2</m:t>
                        </m:r>
                      </m:e>
                    </m:d>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𝑛</m:t>
                        </m:r>
                        <m:r>
                          <a:rPr lang="en-US" b="0" i="1" smtClean="0">
                            <a:latin typeface="Cambria Math" panose="02040503050406030204" pitchFamily="18" charset="0"/>
                          </a:rPr>
                          <m:t>−2</m:t>
                        </m:r>
                      </m:sup>
                    </m:sSup>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m:t>
                        </m:r>
                        <m:r>
                          <a:rPr lang="en-US" b="0" i="1" smtClean="0">
                            <a:latin typeface="Cambria Math" panose="02040503050406030204" pitchFamily="18" charset="0"/>
                          </a:rPr>
                          <m:t>𝑘</m:t>
                        </m:r>
                      </m:e>
                    </m:d>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sup>
                    </m:sSup>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b="0" i="1" smtClean="0">
                            <a:latin typeface="Cambria Math" panose="02040503050406030204" pitchFamily="18" charset="0"/>
                          </a:rPr>
                          <m:t>𝑘</m:t>
                        </m:r>
                      </m:sup>
                    </m:sSup>
                    <m:r>
                      <a:rPr lang="en-US" b="0" i="1" smtClean="0">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−1</m:t>
                        </m:r>
                      </m:e>
                    </m:d>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b="0" i="1" smtClean="0">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b="0" i="1" smtClean="0">
                            <a:latin typeface="Cambria Math" panose="02040503050406030204" pitchFamily="18" charset="0"/>
                          </a:rPr>
                          <m:t>𝑛</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m:t>
                        </m:r>
                        <m:r>
                          <a:rPr lang="en-US" b="0" i="1" smtClean="0">
                            <a:latin typeface="Cambria Math" panose="02040503050406030204" pitchFamily="18" charset="0"/>
                          </a:rPr>
                          <m:t>𝑛</m:t>
                        </m:r>
                      </m:e>
                    </m:d>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b="0" i="1" smtClean="0">
                            <a:latin typeface="Cambria Math" panose="02040503050406030204" pitchFamily="18" charset="0"/>
                          </a:rPr>
                          <m:t>0</m:t>
                        </m:r>
                      </m:sup>
                    </m:sSup>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b="0" i="1" smtClean="0">
                            <a:latin typeface="Cambria Math" panose="02040503050406030204" pitchFamily="18" charset="0"/>
                          </a:rPr>
                          <m:t>𝑛</m:t>
                        </m:r>
                      </m:sup>
                    </m:sSup>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=0</m:t>
                        </m:r>
                      </m:sub>
                      <m:sup>
                        <m:r>
                          <a:rPr lang="en-US" b="0" i="1" smtClean="0">
                            <a:latin typeface="Cambria Math" panose="02040503050406030204" pitchFamily="18" charset="0"/>
                          </a:rPr>
                          <m:t>𝑛</m:t>
                        </m:r>
                      </m:sup>
                      <m:e>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𝑘</m:t>
                            </m:r>
                          </m:e>
                        </m:d>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𝑘</m:t>
                            </m:r>
                          </m:sup>
                        </m:sSup>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b="0" i="1" smtClean="0">
                                <a:latin typeface="Cambria Math" panose="02040503050406030204" pitchFamily="18" charset="0"/>
                              </a:rPr>
                              <m:t>𝑘</m:t>
                            </m:r>
                          </m:sup>
                        </m:sSup>
                      </m:e>
                    </m:nary>
                  </m:oMath>
                </a14:m>
                <a:endParaRPr lang="en-TW" dirty="0"/>
              </a:p>
              <a:p>
                <a:pPr marL="0" indent="0">
                  <a:buNone/>
                </a:pPr>
                <a:r>
                  <a:rPr lang="en-TW" dirty="0"/>
                  <a:t>Which means that the coefficients of </a:t>
                </a:r>
                <a14:m>
                  <m:oMath xmlns:m="http://schemas.openxmlformats.org/officeDocument/2006/math">
                    <m:sSup>
                      <m:sSupPr>
                        <m:ctrlPr>
                          <a:rPr lang="en-TW"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m:rPr>
                            <m:nor/>
                          </m:rPr>
                          <a:rPr lang="en-TW" dirty="0"/>
                          <m:t> </m:t>
                        </m:r>
                      </m:e>
                      <m:sup>
                        <m:r>
                          <a:rPr lang="en-US" i="1">
                            <a:latin typeface="Cambria Math" panose="02040503050406030204" pitchFamily="18" charset="0"/>
                          </a:rPr>
                          <m:t>𝑛</m:t>
                        </m:r>
                      </m:sup>
                    </m:sSup>
                  </m:oMath>
                </a14:m>
                <a:r>
                  <a:rPr lang="en-TW" dirty="0"/>
                  <a:t> are listed in the </a:t>
                </a:r>
                <a14:m>
                  <m:oMath xmlns:m="http://schemas.openxmlformats.org/officeDocument/2006/math">
                    <m:r>
                      <a:rPr lang="en-US" b="0" i="1" smtClean="0">
                        <a:latin typeface="Cambria Math" panose="02040503050406030204" pitchFamily="18" charset="0"/>
                      </a:rPr>
                      <m:t>𝑛</m:t>
                    </m:r>
                  </m:oMath>
                </a14:m>
                <a:r>
                  <a:rPr lang="en-TW" dirty="0"/>
                  <a:t>th row of Pascal’s Triangle. For example, </a:t>
                </a:r>
                <a14:m>
                  <m:oMath xmlns:m="http://schemas.openxmlformats.org/officeDocument/2006/math">
                    <m:sSup>
                      <m:sSupPr>
                        <m:ctrlPr>
                          <a:rPr lang="en-TW" i="1" smtClean="0">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2, 0</m:t>
                            </m:r>
                          </m:e>
                        </m:d>
                        <m:r>
                          <a:rPr lang="en-US" b="0" i="1" smtClean="0">
                            <a:latin typeface="Cambria Math" panose="02040503050406030204" pitchFamily="18" charset="0"/>
                          </a:rPr>
                          <m:t>𝑥</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0</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2, </m:t>
                            </m:r>
                            <m:r>
                              <a:rPr lang="en-US" b="0" i="1" smtClean="0">
                                <a:latin typeface="Cambria Math" panose="02040503050406030204" pitchFamily="18" charset="0"/>
                              </a:rPr>
                              <m:t>1</m:t>
                            </m:r>
                          </m:e>
                        </m:d>
                        <m:r>
                          <a:rPr lang="en-US" i="1">
                            <a:latin typeface="Cambria Math" panose="02040503050406030204" pitchFamily="18" charset="0"/>
                          </a:rPr>
                          <m:t>𝑥</m:t>
                        </m:r>
                      </m:e>
                      <m:sup>
                        <m:r>
                          <a:rPr lang="en-US" b="0" i="1" smtClean="0">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2, </m:t>
                            </m:r>
                            <m:r>
                              <a:rPr lang="en-US" b="0" i="1" smtClean="0">
                                <a:latin typeface="Cambria Math" panose="02040503050406030204" pitchFamily="18" charset="0"/>
                              </a:rPr>
                              <m:t>2</m:t>
                            </m:r>
                          </m:e>
                        </m:d>
                        <m:r>
                          <a:rPr lang="en-US" i="1">
                            <a:latin typeface="Cambria Math" panose="02040503050406030204" pitchFamily="18" charset="0"/>
                          </a:rPr>
                          <m:t>𝑥</m:t>
                        </m:r>
                      </m:e>
                      <m:sup>
                        <m:r>
                          <a:rPr lang="en-US" b="0" i="1" smtClean="0">
                            <a:latin typeface="Cambria Math" panose="02040503050406030204" pitchFamily="18" charset="0"/>
                          </a:rPr>
                          <m:t>0</m:t>
                        </m:r>
                      </m:sup>
                    </m:sSup>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2</m:t>
                        </m:r>
                      </m:sup>
                    </m:sSup>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𝑥𝑦</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TW" dirty="0"/>
              </a:p>
            </p:txBody>
          </p:sp>
        </mc:Choice>
        <mc:Fallback xmlns="">
          <p:sp>
            <p:nvSpPr>
              <p:cNvPr id="3" name="Content Placeholder 2">
                <a:extLst>
                  <a:ext uri="{FF2B5EF4-FFF2-40B4-BE49-F238E27FC236}">
                    <a16:creationId xmlns:a16="http://schemas.microsoft.com/office/drawing/2014/main" id="{78E09144-E7AD-8745-BBC5-6BECF23FFB54}"/>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19686650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26E95-A4D7-5740-980F-D6ED910DCAA1}"/>
              </a:ext>
            </a:extLst>
          </p:cNvPr>
          <p:cNvSpPr>
            <a:spLocks noGrp="1"/>
          </p:cNvSpPr>
          <p:nvPr>
            <p:ph type="title"/>
          </p:nvPr>
        </p:nvSpPr>
        <p:spPr/>
        <p:txBody>
          <a:bodyPr/>
          <a:lstStyle/>
          <a:p>
            <a:r>
              <a:rPr lang="en-TW" dirty="0"/>
              <a:t>Binomial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F9C80D-B509-794E-9819-7675B2926342}"/>
                  </a:ext>
                </a:extLst>
              </p:cNvPr>
              <p:cNvSpPr>
                <a:spLocks noGrp="1"/>
              </p:cNvSpPr>
              <p:nvPr>
                <p:ph idx="1"/>
              </p:nvPr>
            </p:nvSpPr>
            <p:spPr/>
            <p:txBody>
              <a:bodyPr/>
              <a:lstStyle/>
              <a:p>
                <a:pPr marL="0" indent="0">
                  <a:buNone/>
                </a:pPr>
                <a:r>
                  <a:rPr lang="en-TW" dirty="0"/>
                  <a:t>How do we know that Binomial Theorem is true? It can be done by mathematical induction, and the whole proof can be found in textbook page 297.</a:t>
                </a:r>
              </a:p>
              <a:p>
                <a:pPr marL="0" indent="0">
                  <a:buNone/>
                </a:pPr>
                <a:r>
                  <a:rPr lang="en-TW" dirty="0"/>
                  <a:t>Another more intuitive and easy way is by combinatorical proof. Consider this</a:t>
                </a:r>
                <a:r>
                  <a:rPr lang="en-TW" dirty="0">
                    <a:sym typeface="Wingdings" pitchFamily="2" charset="2"/>
                  </a:rPr>
                  <a:t>: </a:t>
                </a:r>
                <a14:m>
                  <m:oMath xmlns:m="http://schemas.openxmlformats.org/officeDocument/2006/math">
                    <m:sSup>
                      <m:sSupPr>
                        <m:ctrlPr>
                          <a:rPr lang="en-TW" i="1" smtClean="0">
                            <a:latin typeface="Cambria Math" panose="02040503050406030204" pitchFamily="18" charset="0"/>
                            <a:sym typeface="Wingdings" pitchFamily="2" charset="2"/>
                          </a:rPr>
                        </m:ctrlPr>
                      </m:sSupPr>
                      <m:e>
                        <m:r>
                          <a:rPr lang="en-US" b="0" i="1" smtClean="0">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𝑥</m:t>
                        </m:r>
                        <m:r>
                          <a:rPr lang="en-US" b="0" i="1" smtClean="0">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𝑦</m:t>
                        </m:r>
                        <m:r>
                          <a:rPr lang="en-US" b="0" i="1" smtClean="0">
                            <a:latin typeface="Cambria Math" panose="02040503050406030204" pitchFamily="18" charset="0"/>
                            <a:sym typeface="Wingdings" pitchFamily="2" charset="2"/>
                          </a:rPr>
                          <m:t>)</m:t>
                        </m:r>
                      </m:e>
                      <m:sup>
                        <m:r>
                          <a:rPr lang="en-US" b="0" i="1" smtClean="0">
                            <a:latin typeface="Cambria Math" panose="02040503050406030204" pitchFamily="18" charset="0"/>
                            <a:sym typeface="Wingdings" pitchFamily="2" charset="2"/>
                          </a:rPr>
                          <m:t>3</m:t>
                        </m:r>
                      </m:sup>
                    </m:sSup>
                    <m:r>
                      <a:rPr lang="en-US" b="0" i="1" smtClean="0">
                        <a:latin typeface="Cambria Math" panose="02040503050406030204" pitchFamily="18" charset="0"/>
                        <a:sym typeface="Wingdings" pitchFamily="2" charset="2"/>
                      </a:rPr>
                      <m:t>=</m:t>
                    </m:r>
                    <m:d>
                      <m:dPr>
                        <m:ctrlPr>
                          <a:rPr lang="en-US" b="0" i="1" smtClean="0">
                            <a:latin typeface="Cambria Math" panose="02040503050406030204" pitchFamily="18" charset="0"/>
                            <a:sym typeface="Wingdings" pitchFamily="2" charset="2"/>
                          </a:rPr>
                        </m:ctrlPr>
                      </m:dPr>
                      <m:e>
                        <m:r>
                          <a:rPr lang="en-US" b="0" i="1" smtClean="0">
                            <a:latin typeface="Cambria Math" panose="02040503050406030204" pitchFamily="18" charset="0"/>
                            <a:sym typeface="Wingdings" pitchFamily="2" charset="2"/>
                          </a:rPr>
                          <m:t>𝑥</m:t>
                        </m:r>
                        <m:r>
                          <a:rPr lang="en-US" b="0" i="1" smtClean="0">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𝑦</m:t>
                        </m:r>
                      </m:e>
                    </m:d>
                    <m:d>
                      <m:dPr>
                        <m:ctrlPr>
                          <a:rPr lang="en-US" b="0" i="1" smtClean="0">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𝑦</m:t>
                        </m:r>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𝑦</m:t>
                        </m:r>
                      </m:e>
                    </m:d>
                    <m:r>
                      <a:rPr lang="en-US" b="0" i="1" smtClean="0">
                        <a:latin typeface="Cambria Math" panose="02040503050406030204" pitchFamily="18" charset="0"/>
                        <a:sym typeface="Wingdings" pitchFamily="2" charset="2"/>
                      </a:rPr>
                      <m:t>=</m:t>
                    </m:r>
                    <m:sSup>
                      <m:sSupPr>
                        <m:ctrlPr>
                          <a:rPr lang="en-US" b="0" i="1" smtClean="0">
                            <a:latin typeface="Cambria Math" panose="02040503050406030204" pitchFamily="18" charset="0"/>
                            <a:sym typeface="Wingdings" pitchFamily="2" charset="2"/>
                          </a:rPr>
                        </m:ctrlPr>
                      </m:sSupPr>
                      <m:e>
                        <m:r>
                          <a:rPr lang="en-US" b="0" i="1" smtClean="0">
                            <a:latin typeface="Cambria Math" panose="02040503050406030204" pitchFamily="18" charset="0"/>
                            <a:sym typeface="Wingdings" pitchFamily="2" charset="2"/>
                          </a:rPr>
                          <m:t>𝑥</m:t>
                        </m:r>
                      </m:e>
                      <m:sup>
                        <m:r>
                          <a:rPr lang="en-US" b="0" i="1" smtClean="0">
                            <a:latin typeface="Cambria Math" panose="02040503050406030204" pitchFamily="18" charset="0"/>
                            <a:sym typeface="Wingdings" pitchFamily="2" charset="2"/>
                          </a:rPr>
                          <m:t>3</m:t>
                        </m:r>
                      </m:sup>
                    </m:sSup>
                    <m:r>
                      <a:rPr lang="en-US" b="0" i="1" smtClean="0">
                        <a:latin typeface="Cambria Math" panose="02040503050406030204" pitchFamily="18" charset="0"/>
                        <a:sym typeface="Wingdings" pitchFamily="2" charset="2"/>
                      </a:rPr>
                      <m:t>+3</m:t>
                    </m:r>
                    <m:sSup>
                      <m:sSupPr>
                        <m:ctrlPr>
                          <a:rPr lang="en-US" i="1">
                            <a:latin typeface="Cambria Math" panose="02040503050406030204" pitchFamily="18" charset="0"/>
                            <a:sym typeface="Wingdings" pitchFamily="2" charset="2"/>
                          </a:rPr>
                        </m:ctrlPr>
                      </m:sSupPr>
                      <m:e>
                        <m:r>
                          <a:rPr lang="en-US" b="0" i="1" smtClean="0">
                            <a:latin typeface="Cambria Math" panose="02040503050406030204" pitchFamily="18" charset="0"/>
                            <a:sym typeface="Wingdings" pitchFamily="2" charset="2"/>
                          </a:rPr>
                          <m:t>𝑥</m:t>
                        </m:r>
                      </m:e>
                      <m:sup>
                        <m:r>
                          <a:rPr lang="en-US" b="0" i="1" smtClean="0">
                            <a:latin typeface="Cambria Math" panose="02040503050406030204" pitchFamily="18" charset="0"/>
                            <a:sym typeface="Wingdings" pitchFamily="2" charset="2"/>
                          </a:rPr>
                          <m:t>2</m:t>
                        </m:r>
                      </m:sup>
                    </m:sSup>
                    <m:sSup>
                      <m:sSupPr>
                        <m:ctrlPr>
                          <a:rPr lang="en-US" i="1">
                            <a:latin typeface="Cambria Math" panose="02040503050406030204" pitchFamily="18" charset="0"/>
                            <a:sym typeface="Wingdings" pitchFamily="2" charset="2"/>
                          </a:rPr>
                        </m:ctrlPr>
                      </m:sSupPr>
                      <m:e>
                        <m:r>
                          <a:rPr lang="en-US" b="0" i="1" smtClean="0">
                            <a:latin typeface="Cambria Math" panose="02040503050406030204" pitchFamily="18" charset="0"/>
                            <a:sym typeface="Wingdings" pitchFamily="2" charset="2"/>
                          </a:rPr>
                          <m:t>𝑦</m:t>
                        </m:r>
                      </m:e>
                      <m:sup>
                        <m:r>
                          <a:rPr lang="en-US" b="0" i="1" smtClean="0">
                            <a:latin typeface="Cambria Math" panose="02040503050406030204" pitchFamily="18" charset="0"/>
                            <a:sym typeface="Wingdings" pitchFamily="2" charset="2"/>
                          </a:rPr>
                          <m:t>1</m:t>
                        </m:r>
                      </m:sup>
                    </m:sSup>
                    <m:r>
                      <a:rPr lang="en-US" b="0" i="1" smtClean="0">
                        <a:latin typeface="Cambria Math" panose="02040503050406030204" pitchFamily="18" charset="0"/>
                        <a:sym typeface="Wingdings" pitchFamily="2" charset="2"/>
                      </a:rPr>
                      <m:t>+3</m:t>
                    </m:r>
                    <m:sSup>
                      <m:sSupPr>
                        <m:ctrlPr>
                          <a:rPr lang="en-US" i="1">
                            <a:latin typeface="Cambria Math" panose="02040503050406030204" pitchFamily="18" charset="0"/>
                            <a:sym typeface="Wingdings" pitchFamily="2" charset="2"/>
                          </a:rPr>
                        </m:ctrlPr>
                      </m:sSupPr>
                      <m:e>
                        <m:r>
                          <a:rPr lang="en-US" b="0" i="1" smtClean="0">
                            <a:latin typeface="Cambria Math" panose="02040503050406030204" pitchFamily="18" charset="0"/>
                            <a:sym typeface="Wingdings" pitchFamily="2" charset="2"/>
                          </a:rPr>
                          <m:t>𝑥</m:t>
                        </m:r>
                      </m:e>
                      <m:sup>
                        <m:r>
                          <a:rPr lang="en-US" b="0" i="1" smtClean="0">
                            <a:latin typeface="Cambria Math" panose="02040503050406030204" pitchFamily="18" charset="0"/>
                            <a:sym typeface="Wingdings" pitchFamily="2" charset="2"/>
                          </a:rPr>
                          <m:t>1</m:t>
                        </m:r>
                      </m:sup>
                    </m:sSup>
                    <m:sSup>
                      <m:sSupPr>
                        <m:ctrlPr>
                          <a:rPr lang="en-US" i="1">
                            <a:latin typeface="Cambria Math" panose="02040503050406030204" pitchFamily="18" charset="0"/>
                            <a:sym typeface="Wingdings" pitchFamily="2" charset="2"/>
                          </a:rPr>
                        </m:ctrlPr>
                      </m:sSupPr>
                      <m:e>
                        <m:r>
                          <a:rPr lang="en-US" b="0" i="1" smtClean="0">
                            <a:latin typeface="Cambria Math" panose="02040503050406030204" pitchFamily="18" charset="0"/>
                            <a:sym typeface="Wingdings" pitchFamily="2" charset="2"/>
                          </a:rPr>
                          <m:t>𝑦</m:t>
                        </m:r>
                      </m:e>
                      <m:sup>
                        <m:r>
                          <a:rPr lang="en-US" b="0" i="1" smtClean="0">
                            <a:latin typeface="Cambria Math" panose="02040503050406030204" pitchFamily="18" charset="0"/>
                            <a:sym typeface="Wingdings" pitchFamily="2" charset="2"/>
                          </a:rPr>
                          <m:t>2</m:t>
                        </m:r>
                      </m:sup>
                    </m:sSup>
                    <m:r>
                      <a:rPr lang="en-US" b="0" i="1" smtClean="0">
                        <a:latin typeface="Cambria Math" panose="02040503050406030204" pitchFamily="18" charset="0"/>
                        <a:sym typeface="Wingdings" pitchFamily="2" charset="2"/>
                      </a:rPr>
                      <m:t>+</m:t>
                    </m:r>
                    <m:sSup>
                      <m:sSupPr>
                        <m:ctrlPr>
                          <a:rPr lang="en-US" i="1">
                            <a:latin typeface="Cambria Math" panose="02040503050406030204" pitchFamily="18" charset="0"/>
                            <a:sym typeface="Wingdings" pitchFamily="2" charset="2"/>
                          </a:rPr>
                        </m:ctrlPr>
                      </m:sSupPr>
                      <m:e>
                        <m:r>
                          <a:rPr lang="en-US" b="0" i="1" smtClean="0">
                            <a:latin typeface="Cambria Math" panose="02040503050406030204" pitchFamily="18" charset="0"/>
                            <a:sym typeface="Wingdings" pitchFamily="2" charset="2"/>
                          </a:rPr>
                          <m:t>𝑦</m:t>
                        </m:r>
                      </m:e>
                      <m:sup>
                        <m:r>
                          <a:rPr lang="en-US" b="0" i="1" smtClean="0">
                            <a:latin typeface="Cambria Math" panose="02040503050406030204" pitchFamily="18" charset="0"/>
                            <a:sym typeface="Wingdings" pitchFamily="2" charset="2"/>
                          </a:rPr>
                          <m:t>3</m:t>
                        </m:r>
                      </m:sup>
                    </m:sSup>
                  </m:oMath>
                </a14:m>
                <a:r>
                  <a:rPr lang="en-TW" dirty="0"/>
                  <a:t>. Let’s look at the coeifficient of the term </a:t>
                </a:r>
                <a14:m>
                  <m:oMath xmlns:m="http://schemas.openxmlformats.org/officeDocument/2006/math">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𝑥</m:t>
                        </m:r>
                      </m:e>
                      <m:sup>
                        <m:r>
                          <a:rPr lang="en-US" i="1">
                            <a:latin typeface="Cambria Math" panose="02040503050406030204" pitchFamily="18" charset="0"/>
                            <a:sym typeface="Wingdings" pitchFamily="2" charset="2"/>
                          </a:rPr>
                          <m:t>2</m:t>
                        </m:r>
                      </m:sup>
                    </m:s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𝑦</m:t>
                        </m:r>
                      </m:e>
                      <m:sup>
                        <m:r>
                          <a:rPr lang="en-US" i="1">
                            <a:latin typeface="Cambria Math" panose="02040503050406030204" pitchFamily="18" charset="0"/>
                            <a:sym typeface="Wingdings" pitchFamily="2" charset="2"/>
                          </a:rPr>
                          <m:t>1</m:t>
                        </m:r>
                      </m:sup>
                    </m:sSup>
                    <m:r>
                      <a:rPr lang="en-US" b="0" i="0" smtClean="0">
                        <a:latin typeface="Cambria Math" panose="02040503050406030204" pitchFamily="18" charset="0"/>
                        <a:sym typeface="Wingdings" pitchFamily="2" charset="2"/>
                      </a:rPr>
                      <m:t>.</m:t>
                    </m:r>
                  </m:oMath>
                </a14:m>
                <a:endParaRPr lang="en-US" b="0" dirty="0">
                  <a:sym typeface="Wingdings" pitchFamily="2" charset="2"/>
                </a:endParaRPr>
              </a:p>
              <a:p>
                <a:pPr marL="0" indent="0">
                  <a:buNone/>
                </a:pPr>
                <a:r>
                  <a:rPr lang="en-TW" dirty="0"/>
                  <a:t>To produce </a:t>
                </a:r>
                <a14:m>
                  <m:oMath xmlns:m="http://schemas.openxmlformats.org/officeDocument/2006/math">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𝑥</m:t>
                        </m:r>
                      </m:e>
                      <m:sup>
                        <m:r>
                          <a:rPr lang="en-US" i="1">
                            <a:latin typeface="Cambria Math" panose="02040503050406030204" pitchFamily="18" charset="0"/>
                            <a:sym typeface="Wingdings" pitchFamily="2" charset="2"/>
                          </a:rPr>
                          <m:t>2</m:t>
                        </m:r>
                      </m:sup>
                    </m:s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𝑦</m:t>
                        </m:r>
                      </m:e>
                      <m:sup>
                        <m:r>
                          <a:rPr lang="en-US" i="1">
                            <a:latin typeface="Cambria Math" panose="02040503050406030204" pitchFamily="18" charset="0"/>
                            <a:sym typeface="Wingdings" pitchFamily="2" charset="2"/>
                          </a:rPr>
                          <m:t>1</m:t>
                        </m:r>
                      </m:sup>
                    </m:sSup>
                  </m:oMath>
                </a14:m>
                <a:r>
                  <a:rPr lang="en-TW" dirty="0"/>
                  <a:t>, we pick 2 of the 3 </a:t>
                </a:r>
                <a14:m>
                  <m:oMath xmlns:m="http://schemas.openxmlformats.org/officeDocument/2006/math">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𝑦</m:t>
                        </m:r>
                      </m:e>
                    </m:d>
                  </m:oMath>
                </a14:m>
                <a:r>
                  <a:rPr lang="en-TW" dirty="0"/>
                  <a:t> for x, and the remaining one </a:t>
                </a:r>
                <a14:m>
                  <m:oMath xmlns:m="http://schemas.openxmlformats.org/officeDocument/2006/math">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𝑦</m:t>
                        </m:r>
                      </m:e>
                    </m:d>
                  </m:oMath>
                </a14:m>
                <a:r>
                  <a:rPr lang="en-TW" dirty="0"/>
                  <a:t> is automatically picked for y. Then, we would end up getting </a:t>
                </a: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3, 2</m:t>
                        </m:r>
                      </m:e>
                    </m:d>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(3, 1)</m:t>
                    </m:r>
                  </m:oMath>
                </a14:m>
                <a:r>
                  <a:rPr lang="en-TW" dirty="0"/>
                  <a:t> as the coefficient for </a:t>
                </a:r>
                <a14:m>
                  <m:oMath xmlns:m="http://schemas.openxmlformats.org/officeDocument/2006/math">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𝑥</m:t>
                        </m:r>
                      </m:e>
                      <m:sup>
                        <m:r>
                          <a:rPr lang="en-US" i="1">
                            <a:latin typeface="Cambria Math" panose="02040503050406030204" pitchFamily="18" charset="0"/>
                            <a:sym typeface="Wingdings" pitchFamily="2" charset="2"/>
                          </a:rPr>
                          <m:t>2</m:t>
                        </m:r>
                      </m:sup>
                    </m:s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𝑦</m:t>
                        </m:r>
                      </m:e>
                      <m:sup>
                        <m:r>
                          <a:rPr lang="en-US" i="1">
                            <a:latin typeface="Cambria Math" panose="02040503050406030204" pitchFamily="18" charset="0"/>
                            <a:sym typeface="Wingdings" pitchFamily="2" charset="2"/>
                          </a:rPr>
                          <m:t>1</m:t>
                        </m:r>
                      </m:sup>
                    </m:sSup>
                    <m:r>
                      <a:rPr lang="en-US" b="0" i="0" smtClean="0">
                        <a:latin typeface="Cambria Math" panose="02040503050406030204" pitchFamily="18" charset="0"/>
                        <a:sym typeface="Wingdings" pitchFamily="2" charset="2"/>
                      </a:rPr>
                      <m:t>.</m:t>
                    </m:r>
                  </m:oMath>
                </a14:m>
                <a:endParaRPr lang="en-TW" dirty="0"/>
              </a:p>
            </p:txBody>
          </p:sp>
        </mc:Choice>
        <mc:Fallback xmlns="">
          <p:sp>
            <p:nvSpPr>
              <p:cNvPr id="3" name="Content Placeholder 2">
                <a:extLst>
                  <a:ext uri="{FF2B5EF4-FFF2-40B4-BE49-F238E27FC236}">
                    <a16:creationId xmlns:a16="http://schemas.microsoft.com/office/drawing/2014/main" id="{F0F9C80D-B509-794E-9819-7675B2926342}"/>
                  </a:ext>
                </a:extLst>
              </p:cNvPr>
              <p:cNvSpPr>
                <a:spLocks noGrp="1" noRot="1" noChangeAspect="1" noMove="1" noResize="1" noEditPoints="1" noAdjustHandles="1" noChangeArrowheads="1" noChangeShapeType="1" noTextEdit="1"/>
              </p:cNvSpPr>
              <p:nvPr>
                <p:ph idx="1"/>
              </p:nvPr>
            </p:nvSpPr>
            <p:spPr>
              <a:blipFill>
                <a:blip r:embed="rId2"/>
                <a:stretch>
                  <a:fillRect l="-1206" t="-2326" r="-844"/>
                </a:stretch>
              </a:blipFill>
            </p:spPr>
            <p:txBody>
              <a:bodyPr/>
              <a:lstStyle/>
              <a:p>
                <a:r>
                  <a:rPr lang="en-TW">
                    <a:noFill/>
                  </a:rPr>
                  <a:t> </a:t>
                </a:r>
              </a:p>
            </p:txBody>
          </p:sp>
        </mc:Fallback>
      </mc:AlternateContent>
    </p:spTree>
    <p:extLst>
      <p:ext uri="{BB962C8B-B14F-4D97-AF65-F5344CB8AC3E}">
        <p14:creationId xmlns:p14="http://schemas.microsoft.com/office/powerpoint/2010/main" val="28444815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B055C-4B73-C242-9CD8-18CDA3EDE821}"/>
              </a:ext>
            </a:extLst>
          </p:cNvPr>
          <p:cNvSpPr>
            <a:spLocks noGrp="1"/>
          </p:cNvSpPr>
          <p:nvPr>
            <p:ph type="title"/>
          </p:nvPr>
        </p:nvSpPr>
        <p:spPr/>
        <p:txBody>
          <a:bodyPr/>
          <a:lstStyle/>
          <a:p>
            <a:r>
              <a:rPr lang="en-TW" dirty="0"/>
              <a:t>Example 4-5-1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CB4674-9601-1244-92DC-3566126FDBDB}"/>
                  </a:ext>
                </a:extLst>
              </p:cNvPr>
              <p:cNvSpPr>
                <a:spLocks noGrp="1"/>
              </p:cNvSpPr>
              <p:nvPr>
                <p:ph idx="1"/>
              </p:nvPr>
            </p:nvSpPr>
            <p:spPr/>
            <p:txBody>
              <a:bodyPr/>
              <a:lstStyle/>
              <a:p>
                <a:pPr marL="0" indent="0">
                  <a:buNone/>
                </a:pPr>
                <a:r>
                  <a:rPr lang="en-TW" dirty="0">
                    <a:sym typeface="Wingdings" pitchFamily="2" charset="2"/>
                  </a:rPr>
                  <a:t>Consider a polynomial of x and y - </a:t>
                </a:r>
                <a14:m>
                  <m:oMath xmlns:m="http://schemas.openxmlformats.org/officeDocument/2006/math">
                    <m:sSup>
                      <m:sSupPr>
                        <m:ctrlPr>
                          <a:rPr lang="en-TW"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𝑦</m:t>
                        </m:r>
                        <m:r>
                          <a:rPr lang="en-US" i="1">
                            <a:latin typeface="Cambria Math" panose="02040503050406030204" pitchFamily="18" charset="0"/>
                            <a:sym typeface="Wingdings" pitchFamily="2" charset="2"/>
                          </a:rPr>
                          <m:t>)</m:t>
                        </m:r>
                      </m:e>
                      <m:sup>
                        <m:r>
                          <a:rPr lang="en-US" b="0" i="1" smtClean="0">
                            <a:latin typeface="Cambria Math" panose="02040503050406030204" pitchFamily="18" charset="0"/>
                            <a:sym typeface="Wingdings" pitchFamily="2" charset="2"/>
                          </a:rPr>
                          <m:t>10</m:t>
                        </m:r>
                      </m:sup>
                    </m:sSup>
                    <m:r>
                      <a:rPr lang="en-US" b="0" i="1" smtClean="0">
                        <a:latin typeface="Cambria Math" panose="02040503050406030204" pitchFamily="18" charset="0"/>
                        <a:sym typeface="Wingdings" pitchFamily="2" charset="2"/>
                      </a:rPr>
                      <m:t>.</m:t>
                    </m:r>
                  </m:oMath>
                </a14:m>
                <a:r>
                  <a:rPr lang="en-TW" dirty="0"/>
                  <a:t> Without any calculation, find the coefficient of the term </a:t>
                </a:r>
                <a14:m>
                  <m:oMath xmlns:m="http://schemas.openxmlformats.org/officeDocument/2006/math">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𝑥</m:t>
                        </m:r>
                      </m:e>
                      <m:sup>
                        <m:r>
                          <a:rPr lang="en-US" b="0" i="1" smtClean="0">
                            <a:latin typeface="Cambria Math" panose="02040503050406030204" pitchFamily="18" charset="0"/>
                            <a:sym typeface="Wingdings" pitchFamily="2" charset="2"/>
                          </a:rPr>
                          <m:t>3</m:t>
                        </m:r>
                      </m:sup>
                    </m:s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𝑦</m:t>
                        </m:r>
                      </m:e>
                      <m:sup>
                        <m:r>
                          <a:rPr lang="en-US" b="0" i="1" smtClean="0">
                            <a:latin typeface="Cambria Math" panose="02040503050406030204" pitchFamily="18" charset="0"/>
                            <a:sym typeface="Wingdings" pitchFamily="2" charset="2"/>
                          </a:rPr>
                          <m:t>7</m:t>
                        </m:r>
                      </m:sup>
                    </m:sSup>
                  </m:oMath>
                </a14:m>
                <a:r>
                  <a:rPr lang="en-TW" dirty="0"/>
                  <a:t>.</a:t>
                </a:r>
              </a:p>
              <a:p>
                <a:pPr marL="0" indent="0">
                  <a:buNone/>
                </a:pPr>
                <a:r>
                  <a:rPr lang="en-TW" dirty="0"/>
                  <a:t>Also, find all coefficients of polynomial</a:t>
                </a:r>
                <a:r>
                  <a:rPr lang="en-TW" dirty="0">
                    <a:sym typeface="Wingdings" pitchFamily="2" charset="2"/>
                  </a:rPr>
                  <a:t> </a:t>
                </a:r>
                <a14:m>
                  <m:oMath xmlns:m="http://schemas.openxmlformats.org/officeDocument/2006/math">
                    <m:sSup>
                      <m:sSupPr>
                        <m:ctrlPr>
                          <a:rPr lang="en-TW"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𝑥</m:t>
                        </m:r>
                        <m:r>
                          <a:rPr lang="en-US" b="0" i="1" smtClean="0">
                            <a:latin typeface="Cambria Math" panose="02040503050406030204" pitchFamily="18" charset="0"/>
                            <a:sym typeface="Wingdings" pitchFamily="2" charset="2"/>
                          </a:rPr>
                          <m:t>−3</m:t>
                        </m:r>
                        <m:r>
                          <a:rPr lang="en-US" i="1">
                            <a:latin typeface="Cambria Math" panose="02040503050406030204" pitchFamily="18" charset="0"/>
                            <a:sym typeface="Wingdings" pitchFamily="2" charset="2"/>
                          </a:rPr>
                          <m:t>)</m:t>
                        </m:r>
                      </m:e>
                      <m:sup>
                        <m:r>
                          <a:rPr lang="en-US" b="0" i="1" smtClean="0">
                            <a:latin typeface="Cambria Math" panose="02040503050406030204" pitchFamily="18" charset="0"/>
                            <a:sym typeface="Wingdings" pitchFamily="2" charset="2"/>
                          </a:rPr>
                          <m:t>4</m:t>
                        </m:r>
                      </m:sup>
                    </m:sSup>
                    <m:r>
                      <a:rPr lang="en-US" b="0" i="1" smtClean="0">
                        <a:latin typeface="Cambria Math" panose="02040503050406030204" pitchFamily="18" charset="0"/>
                        <a:sym typeface="Wingdings" pitchFamily="2" charset="2"/>
                      </a:rPr>
                      <m:t>.</m:t>
                    </m:r>
                  </m:oMath>
                </a14:m>
                <a:endParaRPr lang="en-TW" dirty="0"/>
              </a:p>
            </p:txBody>
          </p:sp>
        </mc:Choice>
        <mc:Fallback xmlns="">
          <p:sp>
            <p:nvSpPr>
              <p:cNvPr id="3" name="Content Placeholder 2">
                <a:extLst>
                  <a:ext uri="{FF2B5EF4-FFF2-40B4-BE49-F238E27FC236}">
                    <a16:creationId xmlns:a16="http://schemas.microsoft.com/office/drawing/2014/main" id="{28CB4674-9601-1244-92DC-3566126FDBDB}"/>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
        <p:nvSpPr>
          <p:cNvPr id="4" name="AutoShape 2" descr="{\displaystyle {\begin{array}{c}{\binom {0}{0}}\\{\binom {1}{0}}\quad {\binom {1}{1}}\\{\binom {2}{0}}\quad {\binom {2}{1}}\quad {\binom {2}{2}}\\{\binom {3}{0}}\quad {\binom {3}{1}}\quad {\binom {3}{2}}\quad {\binom {3}{3}}\\{\binom {4}{0}}\quad {\binom {4}{1}}\quad {\binom {4}{2}}\quad {\binom {4}{3}}\quad {\binom {4}{4}}\\{\binom {5}{0}}\quad {\binom {5}{1}}\quad {\binom {5}{2}}\quad {\binom {5}{3}}\quad {\binom {5}{4}}\quad {\binom {5}{5}}\end{array}}}">
            <a:extLst>
              <a:ext uri="{FF2B5EF4-FFF2-40B4-BE49-F238E27FC236}">
                <a16:creationId xmlns:a16="http://schemas.microsoft.com/office/drawing/2014/main" id="{364F513F-72D0-734D-B3CA-88849246402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Tree>
    <p:extLst>
      <p:ext uri="{BB962C8B-B14F-4D97-AF65-F5344CB8AC3E}">
        <p14:creationId xmlns:p14="http://schemas.microsoft.com/office/powerpoint/2010/main" val="167090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BEF2A-3619-D446-83A6-AC754F929D81}"/>
              </a:ext>
            </a:extLst>
          </p:cNvPr>
          <p:cNvSpPr>
            <a:spLocks noGrp="1"/>
          </p:cNvSpPr>
          <p:nvPr>
            <p:ph type="title"/>
          </p:nvPr>
        </p:nvSpPr>
        <p:spPr/>
        <p:txBody>
          <a:bodyPr/>
          <a:lstStyle/>
          <a:p>
            <a:r>
              <a:rPr lang="en-TW" dirty="0"/>
              <a:t>Number of Subsets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BB45A3-F439-B94D-8A85-9C409B056C7F}"/>
                  </a:ext>
                </a:extLst>
              </p:cNvPr>
              <p:cNvSpPr>
                <a:spLocks noGrp="1"/>
              </p:cNvSpPr>
              <p:nvPr>
                <p:ph idx="1"/>
              </p:nvPr>
            </p:nvSpPr>
            <p:spPr/>
            <p:txBody>
              <a:bodyPr>
                <a:normAutofit lnSpcReduction="10000"/>
              </a:bodyPr>
              <a:lstStyle/>
              <a:p>
                <a:pPr marL="0" indent="0">
                  <a:buNone/>
                </a:pPr>
                <a:r>
                  <a:rPr lang="en-TW" dirty="0"/>
                  <a:t>In previous chapters, we learned that for a set of </a:t>
                </a:r>
                <a14:m>
                  <m:oMath xmlns:m="http://schemas.openxmlformats.org/officeDocument/2006/math">
                    <m:r>
                      <a:rPr lang="en-US" b="0" i="1" smtClean="0">
                        <a:latin typeface="Cambria Math" panose="02040503050406030204" pitchFamily="18" charset="0"/>
                      </a:rPr>
                      <m:t>𝑛</m:t>
                    </m:r>
                  </m:oMath>
                </a14:m>
                <a:r>
                  <a:rPr lang="en-US" b="0" dirty="0"/>
                  <a:t> elements, the total number of distinct subset will be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b="0" dirty="0"/>
                  <a:t> without giving a proper explanation.</a:t>
                </a:r>
              </a:p>
              <a:p>
                <a:pPr marL="0" indent="0">
                  <a:buNone/>
                </a:pPr>
                <a:r>
                  <a:rPr lang="en-US" dirty="0"/>
                  <a:t>How do we count the total number of subsets? We know that for a set of 4 elements, the total number of subsets will be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(4, 0)</m:t>
                    </m:r>
                  </m:oMath>
                </a14:m>
                <a:r>
                  <a:rPr lang="en-US" b="0" dirty="0"/>
                  <a:t>different subsets that contains 0 element, and </a:t>
                </a: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4, 1</m:t>
                        </m:r>
                      </m:e>
                    </m:d>
                  </m:oMath>
                </a14:m>
                <a:r>
                  <a:rPr lang="en-US" b="0" dirty="0"/>
                  <a:t> different subsets that contain 1 element, and </a:t>
                </a: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4, 2</m:t>
                        </m:r>
                      </m:e>
                    </m:d>
                  </m:oMath>
                </a14:m>
                <a:r>
                  <a:rPr lang="en-US" b="0" dirty="0"/>
                  <a:t> different subsets that contain 2 elements, and </a:t>
                </a: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4, 3</m:t>
                        </m:r>
                      </m:e>
                    </m:d>
                  </m:oMath>
                </a14:m>
                <a:r>
                  <a:rPr lang="en-US" b="0" dirty="0"/>
                  <a:t> different subsets that contain 3 elements, and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(4, 4)</m:t>
                    </m:r>
                  </m:oMath>
                </a14:m>
                <a:r>
                  <a:rPr lang="en-US" b="0" dirty="0"/>
                  <a:t> different subsets that contain 4 elements.</a:t>
                </a:r>
              </a:p>
              <a:p>
                <a:pPr marL="0" indent="0">
                  <a:buNone/>
                </a:pPr>
                <a:r>
                  <a:rPr lang="en-US" dirty="0"/>
                  <a:t>Therefore, the total number of subsets will be </a:t>
                </a: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4, 0</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4, 1</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4, 2</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4, 3</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4, 4</m:t>
                        </m:r>
                      </m:e>
                    </m:d>
                  </m:oMath>
                </a14:m>
                <a:r>
                  <a:rPr lang="en-US" b="0" dirty="0"/>
                  <a:t>.</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84BB45A3-F439-B94D-8A85-9C409B056C7F}"/>
                  </a:ext>
                </a:extLst>
              </p:cNvPr>
              <p:cNvSpPr>
                <a:spLocks noGrp="1" noRot="1" noChangeAspect="1" noMove="1" noResize="1" noEditPoints="1" noAdjustHandles="1" noChangeArrowheads="1" noChangeShapeType="1" noTextEdit="1"/>
              </p:cNvSpPr>
              <p:nvPr>
                <p:ph idx="1"/>
              </p:nvPr>
            </p:nvSpPr>
            <p:spPr>
              <a:blipFill>
                <a:blip r:embed="rId2"/>
                <a:stretch>
                  <a:fillRect l="-1206" t="-3198"/>
                </a:stretch>
              </a:blipFill>
            </p:spPr>
            <p:txBody>
              <a:bodyPr/>
              <a:lstStyle/>
              <a:p>
                <a:r>
                  <a:rPr lang="en-TW">
                    <a:noFill/>
                  </a:rPr>
                  <a:t> </a:t>
                </a:r>
              </a:p>
            </p:txBody>
          </p:sp>
        </mc:Fallback>
      </mc:AlternateContent>
    </p:spTree>
    <p:extLst>
      <p:ext uri="{BB962C8B-B14F-4D97-AF65-F5344CB8AC3E}">
        <p14:creationId xmlns:p14="http://schemas.microsoft.com/office/powerpoint/2010/main" val="17569137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93419-5DD5-F44D-8907-F923B8EA75DE}"/>
              </a:ext>
            </a:extLst>
          </p:cNvPr>
          <p:cNvSpPr>
            <a:spLocks noGrp="1"/>
          </p:cNvSpPr>
          <p:nvPr>
            <p:ph type="title"/>
          </p:nvPr>
        </p:nvSpPr>
        <p:spPr/>
        <p:txBody>
          <a:bodyPr/>
          <a:lstStyle/>
          <a:p>
            <a:r>
              <a:rPr lang="en-TW" dirty="0"/>
              <a:t>Number of Subsets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EBBF4A-C33E-E049-AB6E-EAD81E05AC63}"/>
                  </a:ext>
                </a:extLst>
              </p:cNvPr>
              <p:cNvSpPr>
                <a:spLocks noGrp="1"/>
              </p:cNvSpPr>
              <p:nvPr>
                <p:ph idx="1"/>
              </p:nvPr>
            </p:nvSpPr>
            <p:spPr>
              <a:xfrm>
                <a:off x="838200" y="1825625"/>
                <a:ext cx="10515600" cy="4813170"/>
              </a:xfrm>
            </p:spPr>
            <p:txBody>
              <a:bodyPr>
                <a:normAutofit lnSpcReduction="10000"/>
              </a:bodyPr>
              <a:lstStyle/>
              <a:p>
                <a:pPr marL="0" indent="0">
                  <a:buNone/>
                </a:pPr>
                <a:r>
                  <a:rPr lang="en-TW" dirty="0"/>
                  <a:t>Now, how do we compute the value of </a:t>
                </a:r>
                <a14:m>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4, 0</m:t>
                        </m:r>
                      </m:e>
                    </m:d>
                    <m:r>
                      <a:rPr lang="en-US" i="1">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4, 1</m:t>
                        </m:r>
                      </m:e>
                    </m:d>
                    <m:r>
                      <a:rPr lang="en-US" i="1">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4, 2</m:t>
                        </m:r>
                      </m:e>
                    </m:d>
                    <m:r>
                      <a:rPr lang="en-US" i="1">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4, 3</m:t>
                        </m:r>
                      </m:e>
                    </m:d>
                    <m:r>
                      <a:rPr lang="en-US" i="1">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4, 4</m:t>
                        </m:r>
                      </m:e>
                    </m:d>
                  </m:oMath>
                </a14:m>
                <a:r>
                  <a:rPr lang="en-US" dirty="0"/>
                  <a:t>, other than simple brute force calculation? Or in general, is there a faster way to compute </a:t>
                </a: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 0</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 1</m:t>
                        </m:r>
                      </m:e>
                    </m:d>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a:t>
                </a:r>
              </a:p>
              <a:p>
                <a:pPr marL="0" indent="0">
                  <a:buNone/>
                </a:pPr>
                <a:r>
                  <a:rPr lang="en-US" dirty="0"/>
                  <a:t>Since </a:t>
                </a:r>
                <a:r>
                  <a:rPr lang="en-TW" dirty="0"/>
                  <a:t> </a:t>
                </a:r>
                <a14:m>
                  <m:oMath xmlns:m="http://schemas.openxmlformats.org/officeDocument/2006/math">
                    <m:sSup>
                      <m:sSupPr>
                        <m:ctrlPr>
                          <a:rPr lang="en-TW"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m:rPr>
                            <m:nor/>
                          </m:rPr>
                          <a:rPr lang="en-TW" dirty="0"/>
                          <m:t> </m:t>
                        </m:r>
                      </m:e>
                      <m:sup>
                        <m:r>
                          <a:rPr lang="en-US" i="1">
                            <a:latin typeface="Cambria Math" panose="02040503050406030204" pitchFamily="18" charset="0"/>
                          </a:rPr>
                          <m:t>𝑛</m:t>
                        </m:r>
                      </m:sup>
                    </m:sSup>
                    <m:r>
                      <a:rPr lang="en-US" i="1">
                        <a:latin typeface="Cambria Math" panose="02040503050406030204" pitchFamily="18" charset="0"/>
                      </a:rPr>
                      <m:t>= </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0</m:t>
                        </m:r>
                      </m:e>
                    </m:d>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𝑛</m:t>
                        </m:r>
                      </m:sup>
                    </m:sSup>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0</m:t>
                        </m:r>
                      </m:sup>
                    </m:sSup>
                    <m:r>
                      <a:rPr lang="en-US" i="1">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1</m:t>
                        </m:r>
                      </m:e>
                    </m:d>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𝑛</m:t>
                        </m:r>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1</m:t>
                        </m:r>
                      </m:sup>
                    </m:sSup>
                    <m:r>
                      <a:rPr lang="en-US" i="1">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2</m:t>
                        </m:r>
                      </m:e>
                    </m:d>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𝑛</m:t>
                        </m:r>
                        <m:r>
                          <a:rPr lang="en-US" i="1">
                            <a:latin typeface="Cambria Math" panose="02040503050406030204" pitchFamily="18" charset="0"/>
                          </a:rPr>
                          <m:t>−2</m:t>
                        </m:r>
                      </m:sup>
                    </m:sSup>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m:t>
                        </m:r>
                        <m:r>
                          <a:rPr lang="en-US" i="1">
                            <a:latin typeface="Cambria Math" panose="02040503050406030204" pitchFamily="18" charset="0"/>
                          </a:rPr>
                          <m:t>𝑘</m:t>
                        </m:r>
                      </m:e>
                    </m:d>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𝑘</m:t>
                        </m:r>
                      </m:sup>
                    </m:sSup>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𝑘</m:t>
                        </m:r>
                      </m:sup>
                    </m:sSup>
                    <m:r>
                      <a:rPr lang="en-US" i="1">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m:t>
                        </m:r>
                        <m:r>
                          <a:rPr lang="en-US" i="1">
                            <a:latin typeface="Cambria Math" panose="02040503050406030204" pitchFamily="18" charset="0"/>
                          </a:rPr>
                          <m:t>𝑛</m:t>
                        </m:r>
                        <m:r>
                          <a:rPr lang="en-US" i="1">
                            <a:latin typeface="Cambria Math" panose="02040503050406030204" pitchFamily="18" charset="0"/>
                          </a:rPr>
                          <m:t>−1</m:t>
                        </m:r>
                      </m:e>
                    </m:d>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𝑛</m:t>
                        </m:r>
                        <m:r>
                          <a:rPr lang="en-US" i="1">
                            <a:latin typeface="Cambria Math" panose="02040503050406030204" pitchFamily="18" charset="0"/>
                          </a:rPr>
                          <m:t>−1</m:t>
                        </m:r>
                      </m:sup>
                    </m:sSup>
                    <m:r>
                      <a:rPr lang="en-US" i="1">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m:t>
                        </m:r>
                        <m:r>
                          <a:rPr lang="en-US" i="1">
                            <a:latin typeface="Cambria Math" panose="02040503050406030204" pitchFamily="18" charset="0"/>
                          </a:rPr>
                          <m:t>𝑛</m:t>
                        </m:r>
                      </m:e>
                    </m:d>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0</m:t>
                        </m:r>
                      </m:sup>
                    </m:sSup>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𝑛</m:t>
                        </m:r>
                      </m:sup>
                    </m:sSup>
                  </m:oMath>
                </a14:m>
                <a:r>
                  <a:rPr lang="en-US" dirty="0"/>
                  <a:t>, we can simply set a and b to be 1; then, we would get that</a:t>
                </a:r>
              </a:p>
              <a:p>
                <a:pPr marL="0" indent="0" algn="ctr">
                  <a:buNone/>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0</m:t>
                        </m:r>
                      </m:e>
                    </m:d>
                    <m:r>
                      <a:rPr lang="en-US" i="1">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1</m:t>
                        </m:r>
                      </m:e>
                    </m:d>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 </m:t>
                    </m:r>
                    <m:r>
                      <a:rPr lang="en-US" i="1">
                        <a:latin typeface="Cambria Math" panose="02040503050406030204" pitchFamily="18" charset="0"/>
                      </a:rPr>
                      <m:t>𝑛</m:t>
                    </m:r>
                    <m:r>
                      <a:rPr lang="en-US" i="1">
                        <a:latin typeface="Cambria Math" panose="02040503050406030204" pitchFamily="18" charset="0"/>
                      </a:rPr>
                      <m:t>)</m:t>
                    </m:r>
                  </m:oMath>
                </a14:m>
                <a:r>
                  <a:rPr lang="en-US" dirty="0"/>
                  <a:t> </a:t>
                </a:r>
              </a:p>
              <a:p>
                <a:pPr marL="0" indent="0">
                  <a:buNone/>
                </a:pPr>
                <a:r>
                  <a:rPr lang="en-US" dirty="0"/>
                  <a:t>This is the proof of number of subsets.</a:t>
                </a:r>
              </a:p>
              <a:p>
                <a:pPr marL="0" indent="0">
                  <a:buNone/>
                </a:pPr>
                <a:br>
                  <a:rPr lang="en-US" dirty="0"/>
                </a:br>
                <a:r>
                  <a:rPr lang="en-US" sz="2000" dirty="0"/>
                  <a:t>*. This concept is also used in algorithm and data structure, as we analyze the complexity of algorithms.</a:t>
                </a:r>
                <a:endParaRPr lang="en-US" dirty="0"/>
              </a:p>
            </p:txBody>
          </p:sp>
        </mc:Choice>
        <mc:Fallback xmlns="">
          <p:sp>
            <p:nvSpPr>
              <p:cNvPr id="3" name="Content Placeholder 2">
                <a:extLst>
                  <a:ext uri="{FF2B5EF4-FFF2-40B4-BE49-F238E27FC236}">
                    <a16:creationId xmlns:a16="http://schemas.microsoft.com/office/drawing/2014/main" id="{31EBBF4A-C33E-E049-AB6E-EAD81E05AC63}"/>
                  </a:ext>
                </a:extLst>
              </p:cNvPr>
              <p:cNvSpPr>
                <a:spLocks noGrp="1" noRot="1" noChangeAspect="1" noMove="1" noResize="1" noEditPoints="1" noAdjustHandles="1" noChangeArrowheads="1" noChangeShapeType="1" noTextEdit="1"/>
              </p:cNvSpPr>
              <p:nvPr>
                <p:ph idx="1"/>
              </p:nvPr>
            </p:nvSpPr>
            <p:spPr>
              <a:xfrm>
                <a:off x="838200" y="1825625"/>
                <a:ext cx="10515600" cy="4813170"/>
              </a:xfrm>
              <a:blipFill>
                <a:blip r:embed="rId2"/>
                <a:stretch>
                  <a:fillRect l="-1206" t="-2895" r="-1448"/>
                </a:stretch>
              </a:blipFill>
            </p:spPr>
            <p:txBody>
              <a:bodyPr/>
              <a:lstStyle/>
              <a:p>
                <a:r>
                  <a:rPr lang="en-TW">
                    <a:noFill/>
                  </a:rPr>
                  <a:t> </a:t>
                </a:r>
              </a:p>
            </p:txBody>
          </p:sp>
        </mc:Fallback>
      </mc:AlternateContent>
    </p:spTree>
    <p:extLst>
      <p:ext uri="{BB962C8B-B14F-4D97-AF65-F5344CB8AC3E}">
        <p14:creationId xmlns:p14="http://schemas.microsoft.com/office/powerpoint/2010/main" val="2067276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3B0A3-FD8C-8147-B6C5-40BE73C4DE94}"/>
              </a:ext>
            </a:extLst>
          </p:cNvPr>
          <p:cNvSpPr>
            <a:spLocks noGrp="1"/>
          </p:cNvSpPr>
          <p:nvPr>
            <p:ph type="title"/>
          </p:nvPr>
        </p:nvSpPr>
        <p:spPr/>
        <p:txBody>
          <a:bodyPr/>
          <a:lstStyle/>
          <a:p>
            <a:r>
              <a:rPr lang="en-TW" dirty="0"/>
              <a:t>Coding Lesson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22EAFF-0DB1-A045-B02F-376C84C70FB9}"/>
                  </a:ext>
                </a:extLst>
              </p:cNvPr>
              <p:cNvSpPr>
                <a:spLocks noGrp="1"/>
              </p:cNvSpPr>
              <p:nvPr>
                <p:ph idx="1"/>
              </p:nvPr>
            </p:nvSpPr>
            <p:spPr/>
            <p:txBody>
              <a:bodyPr/>
              <a:lstStyle/>
              <a:p>
                <a:pPr marL="0" indent="0">
                  <a:buNone/>
                </a:pPr>
                <a:r>
                  <a:rPr lang="en-TW" dirty="0"/>
                  <a:t>Write a function called “Pascal()”, which takes in an input of positive integer, and returns an array of integers in the </a:t>
                </a:r>
                <a14:m>
                  <m:oMath xmlns:m="http://schemas.openxmlformats.org/officeDocument/2006/math">
                    <m:r>
                      <a:rPr lang="en-US" b="0" i="1" smtClean="0">
                        <a:latin typeface="Cambria Math" panose="02040503050406030204" pitchFamily="18" charset="0"/>
                      </a:rPr>
                      <m:t>𝑛</m:t>
                    </m:r>
                  </m:oMath>
                </a14:m>
                <a:r>
                  <a:rPr lang="en-TW" dirty="0"/>
                  <a:t>th row of the Pascal’s Triangle.</a:t>
                </a:r>
              </a:p>
            </p:txBody>
          </p:sp>
        </mc:Choice>
        <mc:Fallback xmlns="">
          <p:sp>
            <p:nvSpPr>
              <p:cNvPr id="3" name="Content Placeholder 2">
                <a:extLst>
                  <a:ext uri="{FF2B5EF4-FFF2-40B4-BE49-F238E27FC236}">
                    <a16:creationId xmlns:a16="http://schemas.microsoft.com/office/drawing/2014/main" id="{C322EAFF-0DB1-A045-B02F-376C84C70FB9}"/>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4250334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5400" dirty="0"/>
              <a:t>4-6</a:t>
            </a:r>
            <a:br>
              <a:rPr lang="en-US" sz="5400" dirty="0"/>
            </a:br>
            <a:r>
              <a:rPr lang="en-US" sz="5400" dirty="0"/>
              <a:t>Probability</a:t>
            </a:r>
            <a:endParaRPr lang="en-TW" sz="5400" dirty="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A3CF002A-BB4D-CD40-B9EB-4662E6A995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3872122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1CCB2-AEB1-314A-82B0-678DFAEA03CC}"/>
              </a:ext>
            </a:extLst>
          </p:cNvPr>
          <p:cNvSpPr>
            <a:spLocks noGrp="1"/>
          </p:cNvSpPr>
          <p:nvPr>
            <p:ph type="title"/>
          </p:nvPr>
        </p:nvSpPr>
        <p:spPr/>
        <p:txBody>
          <a:bodyPr/>
          <a:lstStyle/>
          <a:p>
            <a:r>
              <a:rPr lang="en-TW" dirty="0"/>
              <a:t>Subsets and Superset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80B25E-0CD0-AB48-B91B-3A050F978BA6}"/>
                  </a:ext>
                </a:extLst>
              </p:cNvPr>
              <p:cNvSpPr>
                <a:spLocks noGrp="1"/>
              </p:cNvSpPr>
              <p:nvPr>
                <p:ph idx="1"/>
              </p:nvPr>
            </p:nvSpPr>
            <p:spPr>
              <a:xfrm>
                <a:off x="838200" y="1825625"/>
                <a:ext cx="10515600" cy="4667250"/>
              </a:xfrm>
            </p:spPr>
            <p:txBody>
              <a:bodyPr>
                <a:normAutofit/>
              </a:bodyPr>
              <a:lstStyle/>
              <a:p>
                <a:pPr marL="0" indent="0">
                  <a:buNone/>
                </a:pPr>
                <a:r>
                  <a:rPr lang="en-TW" dirty="0"/>
                  <a:t>Let’s take a look at this example: A = {1, 2, 3}, B = {1, 2, 3, 4, 5, 6}. All elements of A is in B, then we said A is a subset of B, and B is a superset of A.</a:t>
                </a:r>
              </a:p>
              <a:p>
                <a:pPr marL="0" indent="0">
                  <a:buNone/>
                </a:pPr>
                <a:r>
                  <a:rPr lang="en-TW" dirty="0"/>
                  <a:t>If A is a subset of B, then we denote the relationship by:</a:t>
                </a:r>
              </a:p>
              <a:p>
                <a:pPr marL="0" indent="0" algn="ctr">
                  <a:buNone/>
                </a:pPr>
                <a:r>
                  <a:rPr lang="en-TW" dirty="0">
                    <a:ea typeface="Cambria Math" panose="02040503050406030204" pitchFamily="18" charset="0"/>
                  </a:rPr>
                  <a:t>A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B</a:t>
                </a:r>
              </a:p>
              <a:p>
                <a:pPr marL="0" indent="0">
                  <a:buNone/>
                </a:pPr>
                <a:r>
                  <a:rPr lang="en-TW" dirty="0"/>
                  <a:t>If we clearly know that A is not equal to B, then we can also do:</a:t>
                </a:r>
              </a:p>
              <a:p>
                <a:pPr marL="0" indent="0" algn="ctr">
                  <a:buNone/>
                </a:pPr>
                <a:r>
                  <a:rPr lang="en-TW" dirty="0"/>
                  <a:t>A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B</a:t>
                </a:r>
              </a:p>
              <a:p>
                <a:pPr marL="0" indent="0">
                  <a:buNone/>
                </a:pPr>
                <a:r>
                  <a:rPr lang="en-TW" sz="2000" dirty="0"/>
                  <a:t>*. An empty set ∅ is a subset of any sets.</a:t>
                </a:r>
              </a:p>
              <a:p>
                <a:pPr marL="0" indent="0">
                  <a:buNone/>
                </a:pPr>
                <a:r>
                  <a:rPr lang="en-TW" sz="2000" dirty="0"/>
                  <a:t>*. In java, when calling the constuctor of parent class, we use the world “super”; this is from the idea of superset in discrete math.</a:t>
                </a:r>
              </a:p>
            </p:txBody>
          </p:sp>
        </mc:Choice>
        <mc:Fallback xmlns="">
          <p:sp>
            <p:nvSpPr>
              <p:cNvPr id="3" name="Content Placeholder 2">
                <a:extLst>
                  <a:ext uri="{FF2B5EF4-FFF2-40B4-BE49-F238E27FC236}">
                    <a16:creationId xmlns:a16="http://schemas.microsoft.com/office/drawing/2014/main" id="{2980B25E-0CD0-AB48-B91B-3A050F978BA6}"/>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206" t="-2168" r="-1689"/>
                </a:stretch>
              </a:blipFill>
            </p:spPr>
            <p:txBody>
              <a:bodyPr/>
              <a:lstStyle/>
              <a:p>
                <a:r>
                  <a:rPr lang="en-TW">
                    <a:noFill/>
                  </a:rPr>
                  <a:t> </a:t>
                </a:r>
              </a:p>
            </p:txBody>
          </p:sp>
        </mc:Fallback>
      </mc:AlternateContent>
    </p:spTree>
    <p:extLst>
      <p:ext uri="{BB962C8B-B14F-4D97-AF65-F5344CB8AC3E}">
        <p14:creationId xmlns:p14="http://schemas.microsoft.com/office/powerpoint/2010/main" val="3125797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D2122-A295-E744-B09D-4CEAFE89286C}"/>
              </a:ext>
            </a:extLst>
          </p:cNvPr>
          <p:cNvSpPr>
            <a:spLocks noGrp="1"/>
          </p:cNvSpPr>
          <p:nvPr>
            <p:ph type="title"/>
          </p:nvPr>
        </p:nvSpPr>
        <p:spPr/>
        <p:txBody>
          <a:bodyPr/>
          <a:lstStyle/>
          <a:p>
            <a:r>
              <a:rPr lang="en-TW" dirty="0"/>
              <a:t>Random Experiment and Sample Space</a:t>
            </a:r>
          </a:p>
        </p:txBody>
      </p:sp>
      <p:sp>
        <p:nvSpPr>
          <p:cNvPr id="3" name="Content Placeholder 2">
            <a:extLst>
              <a:ext uri="{FF2B5EF4-FFF2-40B4-BE49-F238E27FC236}">
                <a16:creationId xmlns:a16="http://schemas.microsoft.com/office/drawing/2014/main" id="{A24976E1-EE62-8347-AF72-C324689D7529}"/>
              </a:ext>
            </a:extLst>
          </p:cNvPr>
          <p:cNvSpPr>
            <a:spLocks noGrp="1"/>
          </p:cNvSpPr>
          <p:nvPr>
            <p:ph idx="1"/>
          </p:nvPr>
        </p:nvSpPr>
        <p:spPr/>
        <p:txBody>
          <a:bodyPr/>
          <a:lstStyle/>
          <a:p>
            <a:pPr marL="0" indent="0">
              <a:buNone/>
            </a:pPr>
            <a:r>
              <a:rPr lang="en-US" dirty="0"/>
              <a:t>A Random Experiment is an experiment, trial, or observation that can be repeated numerous times under the same conditions. The outcome of an individual random experiment must be independent and identically distributed. It must in no way be affected by any previous outcome and cannot be predicted with certainty.</a:t>
            </a:r>
            <a:endParaRPr lang="en-TW" dirty="0"/>
          </a:p>
          <a:p>
            <a:pPr marL="0" indent="0">
              <a:buNone/>
            </a:pPr>
            <a:r>
              <a:rPr lang="en-US" dirty="0"/>
              <a:t>The sample space S of a random experiment is defined as the set of all possible outcomes of that random experiment.</a:t>
            </a:r>
          </a:p>
          <a:p>
            <a:pPr marL="0" indent="0">
              <a:buNone/>
            </a:pPr>
            <a:r>
              <a:rPr lang="en-US" dirty="0"/>
              <a:t>For example, tossing a normal and standard die is a random experiment. The sample space S is {1, 2, 3, 4, 5, 6}.</a:t>
            </a:r>
          </a:p>
        </p:txBody>
      </p:sp>
    </p:spTree>
    <p:extLst>
      <p:ext uri="{BB962C8B-B14F-4D97-AF65-F5344CB8AC3E}">
        <p14:creationId xmlns:p14="http://schemas.microsoft.com/office/powerpoint/2010/main" val="35530157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6C01-3210-774E-BE28-22432DAFD448}"/>
              </a:ext>
            </a:extLst>
          </p:cNvPr>
          <p:cNvSpPr>
            <a:spLocks noGrp="1"/>
          </p:cNvSpPr>
          <p:nvPr>
            <p:ph type="title"/>
          </p:nvPr>
        </p:nvSpPr>
        <p:spPr/>
        <p:txBody>
          <a:bodyPr/>
          <a:lstStyle/>
          <a:p>
            <a:r>
              <a:rPr lang="en-TW" dirty="0"/>
              <a:t>Event and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A34743-F90A-4C4D-A9E5-2518A9F06BA9}"/>
                  </a:ext>
                </a:extLst>
              </p:cNvPr>
              <p:cNvSpPr>
                <a:spLocks noGrp="1"/>
              </p:cNvSpPr>
              <p:nvPr>
                <p:ph idx="1"/>
              </p:nvPr>
            </p:nvSpPr>
            <p:spPr/>
            <p:txBody>
              <a:bodyPr/>
              <a:lstStyle/>
              <a:p>
                <a:pPr marL="0" indent="0">
                  <a:buNone/>
                </a:pPr>
                <a:r>
                  <a:rPr lang="en-TW" dirty="0"/>
                  <a:t>An event is a subset of sample space. The probability of an event happening is the number of elements in that event divided by the number of elements in sample space.</a:t>
                </a:r>
              </a:p>
              <a:p>
                <a:pPr marL="0" indent="0">
                  <a:buNone/>
                </a:pPr>
                <a:r>
                  <a:rPr lang="en-TW" dirty="0"/>
                  <a:t>For example, what the probability of getting 2 or 5, when tossing a standard normal die? The event is {2, 5}, and the sample space is {1, 2, 3, 4, 5, 6}; then, we know that the probability of event happening is:</a:t>
                </a:r>
              </a:p>
              <a:p>
                <a:pPr marL="0" indent="0" algn="ctr">
                  <a:buNone/>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 </m:t>
                    </m:r>
                    <m:f>
                      <m:fPr>
                        <m:ctrlPr>
                          <a:rPr lang="en-TW"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6</m:t>
                        </m:r>
                      </m:den>
                    </m:f>
                  </m:oMath>
                </a14:m>
                <a:r>
                  <a:rPr lang="en-TW" dirty="0"/>
                  <a:t> </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60A34743-F90A-4C4D-A9E5-2518A9F06BA9}"/>
                  </a:ext>
                </a:extLst>
              </p:cNvPr>
              <p:cNvSpPr>
                <a:spLocks noGrp="1" noRot="1" noChangeAspect="1" noMove="1" noResize="1" noEditPoints="1" noAdjustHandles="1" noChangeArrowheads="1" noChangeShapeType="1" noTextEdit="1"/>
              </p:cNvSpPr>
              <p:nvPr>
                <p:ph idx="1"/>
              </p:nvPr>
            </p:nvSpPr>
            <p:spPr>
              <a:blipFill>
                <a:blip r:embed="rId2"/>
                <a:stretch>
                  <a:fillRect l="-1206" t="-2326" r="-121"/>
                </a:stretch>
              </a:blipFill>
            </p:spPr>
            <p:txBody>
              <a:bodyPr/>
              <a:lstStyle/>
              <a:p>
                <a:r>
                  <a:rPr lang="en-TW">
                    <a:noFill/>
                  </a:rPr>
                  <a:t> </a:t>
                </a:r>
              </a:p>
            </p:txBody>
          </p:sp>
        </mc:Fallback>
      </mc:AlternateContent>
    </p:spTree>
    <p:extLst>
      <p:ext uri="{BB962C8B-B14F-4D97-AF65-F5344CB8AC3E}">
        <p14:creationId xmlns:p14="http://schemas.microsoft.com/office/powerpoint/2010/main" val="1167499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645EA-58A5-D343-8C7C-E21FFA81D98E}"/>
              </a:ext>
            </a:extLst>
          </p:cNvPr>
          <p:cNvSpPr>
            <a:spLocks noGrp="1"/>
          </p:cNvSpPr>
          <p:nvPr>
            <p:ph type="title"/>
          </p:nvPr>
        </p:nvSpPr>
        <p:spPr/>
        <p:txBody>
          <a:bodyPr/>
          <a:lstStyle/>
          <a:p>
            <a:r>
              <a:rPr lang="en-TW" dirty="0"/>
              <a:t>Example 4-6-1</a:t>
            </a:r>
          </a:p>
        </p:txBody>
      </p:sp>
      <p:sp>
        <p:nvSpPr>
          <p:cNvPr id="3" name="Content Placeholder 2">
            <a:extLst>
              <a:ext uri="{FF2B5EF4-FFF2-40B4-BE49-F238E27FC236}">
                <a16:creationId xmlns:a16="http://schemas.microsoft.com/office/drawing/2014/main" id="{3DA21E1E-BBDD-884C-A350-ADCB0B9332FE}"/>
              </a:ext>
            </a:extLst>
          </p:cNvPr>
          <p:cNvSpPr>
            <a:spLocks noGrp="1"/>
          </p:cNvSpPr>
          <p:nvPr>
            <p:ph idx="1"/>
          </p:nvPr>
        </p:nvSpPr>
        <p:spPr/>
        <p:txBody>
          <a:bodyPr/>
          <a:lstStyle/>
          <a:p>
            <a:pPr marL="0" indent="0">
              <a:buNone/>
            </a:pPr>
            <a:r>
              <a:rPr lang="en-TW" dirty="0"/>
              <a:t>When tossing 2 standard normal dice, under the condition that the sum of 2 dice is 6, what’s the probability of one of the die value is 2?</a:t>
            </a:r>
          </a:p>
        </p:txBody>
      </p:sp>
    </p:spTree>
    <p:extLst>
      <p:ext uri="{BB962C8B-B14F-4D97-AF65-F5344CB8AC3E}">
        <p14:creationId xmlns:p14="http://schemas.microsoft.com/office/powerpoint/2010/main" val="28310270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1A24-9813-D54D-88FB-3F6B2D51CE89}"/>
              </a:ext>
            </a:extLst>
          </p:cNvPr>
          <p:cNvSpPr>
            <a:spLocks noGrp="1"/>
          </p:cNvSpPr>
          <p:nvPr>
            <p:ph type="title"/>
          </p:nvPr>
        </p:nvSpPr>
        <p:spPr/>
        <p:txBody>
          <a:bodyPr/>
          <a:lstStyle/>
          <a:p>
            <a:r>
              <a:rPr lang="en-TW" dirty="0"/>
              <a:t>Example 4-6-2</a:t>
            </a:r>
          </a:p>
        </p:txBody>
      </p:sp>
      <p:sp>
        <p:nvSpPr>
          <p:cNvPr id="3" name="Content Placeholder 2">
            <a:extLst>
              <a:ext uri="{FF2B5EF4-FFF2-40B4-BE49-F238E27FC236}">
                <a16:creationId xmlns:a16="http://schemas.microsoft.com/office/drawing/2014/main" id="{B3F01A63-10BB-2F40-BDBB-8A4C7F0BBE7B}"/>
              </a:ext>
            </a:extLst>
          </p:cNvPr>
          <p:cNvSpPr>
            <a:spLocks noGrp="1"/>
          </p:cNvSpPr>
          <p:nvPr>
            <p:ph idx="1"/>
          </p:nvPr>
        </p:nvSpPr>
        <p:spPr/>
        <p:txBody>
          <a:bodyPr/>
          <a:lstStyle/>
          <a:p>
            <a:pPr marL="0" indent="0">
              <a:buNone/>
            </a:pPr>
            <a:r>
              <a:rPr lang="en-TW" dirty="0"/>
              <a:t>When picking one random card from a deck of 52 poker cards, what’s the probability of:</a:t>
            </a:r>
          </a:p>
          <a:p>
            <a:pPr marL="0" indent="0">
              <a:buNone/>
            </a:pPr>
            <a:r>
              <a:rPr lang="en-TW" dirty="0"/>
              <a:t>1. Getting a heart</a:t>
            </a:r>
          </a:p>
          <a:p>
            <a:pPr marL="0" indent="0">
              <a:buNone/>
            </a:pPr>
            <a:r>
              <a:rPr lang="en-TW" dirty="0"/>
              <a:t>2. Getting a joker</a:t>
            </a:r>
          </a:p>
          <a:p>
            <a:pPr marL="0" indent="0">
              <a:buNone/>
            </a:pPr>
            <a:r>
              <a:rPr lang="en-TW" dirty="0"/>
              <a:t>3. Getting a heart King</a:t>
            </a:r>
          </a:p>
        </p:txBody>
      </p:sp>
    </p:spTree>
    <p:extLst>
      <p:ext uri="{BB962C8B-B14F-4D97-AF65-F5344CB8AC3E}">
        <p14:creationId xmlns:p14="http://schemas.microsoft.com/office/powerpoint/2010/main" val="39288949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A520-40FC-3248-A0B9-1552000FF392}"/>
              </a:ext>
            </a:extLst>
          </p:cNvPr>
          <p:cNvSpPr>
            <a:spLocks noGrp="1"/>
          </p:cNvSpPr>
          <p:nvPr>
            <p:ph type="title"/>
          </p:nvPr>
        </p:nvSpPr>
        <p:spPr/>
        <p:txBody>
          <a:bodyPr/>
          <a:lstStyle/>
          <a:p>
            <a:r>
              <a:rPr lang="en-TW" dirty="0"/>
              <a:t>Example 4-6-3</a:t>
            </a:r>
          </a:p>
        </p:txBody>
      </p:sp>
      <p:sp>
        <p:nvSpPr>
          <p:cNvPr id="3" name="Content Placeholder 2">
            <a:extLst>
              <a:ext uri="{FF2B5EF4-FFF2-40B4-BE49-F238E27FC236}">
                <a16:creationId xmlns:a16="http://schemas.microsoft.com/office/drawing/2014/main" id="{E8A9A771-9926-8449-9B1A-4FDB8A4DACA3}"/>
              </a:ext>
            </a:extLst>
          </p:cNvPr>
          <p:cNvSpPr>
            <a:spLocks noGrp="1"/>
          </p:cNvSpPr>
          <p:nvPr>
            <p:ph idx="1"/>
          </p:nvPr>
        </p:nvSpPr>
        <p:spPr/>
        <p:txBody>
          <a:bodyPr/>
          <a:lstStyle/>
          <a:p>
            <a:pPr marL="0" indent="0">
              <a:buNone/>
            </a:pPr>
            <a:r>
              <a:rPr lang="en-TW" dirty="0"/>
              <a:t>Supposed we have 2 decks of poker cards, with 52 cards in each deck. 2 decks are combined into one deck, shuffled, and redistributed into 2 halves. Supposed that we draw one card from each halve, what’s the probability of getting the same card?</a:t>
            </a:r>
          </a:p>
          <a:p>
            <a:pPr marL="0" indent="0">
              <a:buNone/>
            </a:pPr>
            <a:r>
              <a:rPr lang="en-TW" dirty="0"/>
              <a:t>(Hint: This is the same as picking 2 random cards from a deck of 104 cards, and finding the probability of getting 2 identical cards.)</a:t>
            </a:r>
          </a:p>
        </p:txBody>
      </p:sp>
    </p:spTree>
    <p:extLst>
      <p:ext uri="{BB962C8B-B14F-4D97-AF65-F5344CB8AC3E}">
        <p14:creationId xmlns:p14="http://schemas.microsoft.com/office/powerpoint/2010/main" val="4302959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0EB2B-A017-4646-8835-C5F26FA2B0C0}"/>
              </a:ext>
            </a:extLst>
          </p:cNvPr>
          <p:cNvSpPr>
            <a:spLocks noGrp="1"/>
          </p:cNvSpPr>
          <p:nvPr>
            <p:ph type="title"/>
          </p:nvPr>
        </p:nvSpPr>
        <p:spPr/>
        <p:txBody>
          <a:bodyPr/>
          <a:lstStyle/>
          <a:p>
            <a:r>
              <a:rPr lang="en-TW" dirty="0"/>
              <a:t>Example 4-6-4</a:t>
            </a:r>
          </a:p>
        </p:txBody>
      </p:sp>
      <p:sp>
        <p:nvSpPr>
          <p:cNvPr id="3" name="Content Placeholder 2">
            <a:extLst>
              <a:ext uri="{FF2B5EF4-FFF2-40B4-BE49-F238E27FC236}">
                <a16:creationId xmlns:a16="http://schemas.microsoft.com/office/drawing/2014/main" id="{55DA1710-8213-AB45-8BA4-0973B537BC24}"/>
              </a:ext>
            </a:extLst>
          </p:cNvPr>
          <p:cNvSpPr>
            <a:spLocks noGrp="1"/>
          </p:cNvSpPr>
          <p:nvPr>
            <p:ph idx="1"/>
          </p:nvPr>
        </p:nvSpPr>
        <p:spPr/>
        <p:txBody>
          <a:bodyPr/>
          <a:lstStyle/>
          <a:p>
            <a:pPr marL="0" indent="0">
              <a:buNone/>
            </a:pPr>
            <a:r>
              <a:rPr lang="en-TW" dirty="0"/>
              <a:t>A random experiment is to toss a die twice; then:</a:t>
            </a:r>
          </a:p>
          <a:p>
            <a:pPr marL="514350" indent="-514350">
              <a:buAutoNum type="arabicPeriod"/>
            </a:pPr>
            <a:r>
              <a:rPr lang="en-TW" dirty="0"/>
              <a:t>What’s the sample space?</a:t>
            </a:r>
          </a:p>
          <a:p>
            <a:pPr marL="514350" indent="-514350">
              <a:buAutoNum type="arabicPeriod"/>
            </a:pPr>
            <a:r>
              <a:rPr lang="en-TW" dirty="0"/>
              <a:t>What’s the probability of getting 2 consecutive 6?</a:t>
            </a:r>
          </a:p>
          <a:p>
            <a:pPr marL="514350" indent="-514350">
              <a:buAutoNum type="arabicPeriod"/>
            </a:pPr>
            <a:r>
              <a:rPr lang="en-TW" dirty="0"/>
              <a:t>What’s the probability of getting at least one 3?</a:t>
            </a:r>
          </a:p>
          <a:p>
            <a:pPr marL="514350" indent="-514350">
              <a:buAutoNum type="arabicPeriod"/>
            </a:pPr>
            <a:r>
              <a:rPr lang="en-TW" dirty="0"/>
              <a:t>What’s the probability of getting at least one multiple of 2?</a:t>
            </a:r>
          </a:p>
        </p:txBody>
      </p:sp>
    </p:spTree>
    <p:extLst>
      <p:ext uri="{BB962C8B-B14F-4D97-AF65-F5344CB8AC3E}">
        <p14:creationId xmlns:p14="http://schemas.microsoft.com/office/powerpoint/2010/main" val="5059860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D3D4-D7E8-8A43-A418-A4496F87515F}"/>
              </a:ext>
            </a:extLst>
          </p:cNvPr>
          <p:cNvSpPr>
            <a:spLocks noGrp="1"/>
          </p:cNvSpPr>
          <p:nvPr>
            <p:ph type="title"/>
          </p:nvPr>
        </p:nvSpPr>
        <p:spPr/>
        <p:txBody>
          <a:bodyPr/>
          <a:lstStyle/>
          <a:p>
            <a:r>
              <a:rPr lang="en-US" dirty="0"/>
              <a:t>Conditional Probability</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0388EB-4596-C842-9601-33DCD85BDC17}"/>
                  </a:ext>
                </a:extLst>
              </p:cNvPr>
              <p:cNvSpPr>
                <a:spLocks noGrp="1"/>
              </p:cNvSpPr>
              <p:nvPr>
                <p:ph idx="1"/>
              </p:nvPr>
            </p:nvSpPr>
            <p:spPr>
              <a:xfrm>
                <a:off x="838200" y="1838151"/>
                <a:ext cx="10515600" cy="4667250"/>
              </a:xfrm>
            </p:spPr>
            <p:txBody>
              <a:bodyPr>
                <a:normAutofit/>
              </a:bodyPr>
              <a:lstStyle/>
              <a:p>
                <a:pPr marL="0" indent="0">
                  <a:buNone/>
                </a:pPr>
                <a:r>
                  <a:rPr lang="en-TW" dirty="0"/>
                  <a:t>Conditionaly Probability means that , under the condition of event B is happening, what is the probability of event A happening?</a:t>
                </a:r>
              </a:p>
              <a:p>
                <a:pPr marL="0" indent="0">
                  <a:buNone/>
                </a:pPr>
                <a:r>
                  <a:rPr lang="en-TW" dirty="0"/>
                  <a:t>The formula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r>
                                <a:rPr lang="en-US" b="0" i="1" smtClean="0">
                                  <a:latin typeface="Cambria Math" panose="02040503050406030204" pitchFamily="18" charset="0"/>
                                </a:rPr>
                                <m:t>𝐵</m:t>
                              </m:r>
                            </m:e>
                          </m:nary>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m:oMathPara>
                </a14:m>
                <a:endParaRPr lang="en-TW" dirty="0"/>
              </a:p>
              <a:p>
                <a:pPr marL="0" indent="0">
                  <a:buNone/>
                </a:pPr>
                <a:r>
                  <a:rPr lang="en-TW" dirty="0"/>
                  <a:t>Consider this example: We know that 12% of patients</a:t>
                </a:r>
                <a:r>
                  <a:rPr lang="zh-TW" altLang="en-US" dirty="0"/>
                  <a:t> </a:t>
                </a:r>
                <a:r>
                  <a:rPr lang="en-US" altLang="zh-TW" dirty="0"/>
                  <a:t>get side effects after taking medicine A, and 30% of patients get side effects after taking medicine B. 9% of patients get side effect on both medicine A and B. Then, given a patient that already has side effect after taking medicine B, what’s the probability of this patient getting side effect after taking medicine A?</a:t>
                </a:r>
                <a:endParaRPr lang="en-TW" dirty="0"/>
              </a:p>
            </p:txBody>
          </p:sp>
        </mc:Choice>
        <mc:Fallback xmlns="">
          <p:sp>
            <p:nvSpPr>
              <p:cNvPr id="3" name="Content Placeholder 2">
                <a:extLst>
                  <a:ext uri="{FF2B5EF4-FFF2-40B4-BE49-F238E27FC236}">
                    <a16:creationId xmlns:a16="http://schemas.microsoft.com/office/drawing/2014/main" id="{850388EB-4596-C842-9601-33DCD85BDC17}"/>
                  </a:ext>
                </a:extLst>
              </p:cNvPr>
              <p:cNvSpPr>
                <a:spLocks noGrp="1" noRot="1" noChangeAspect="1" noMove="1" noResize="1" noEditPoints="1" noAdjustHandles="1" noChangeArrowheads="1" noChangeShapeType="1" noTextEdit="1"/>
              </p:cNvSpPr>
              <p:nvPr>
                <p:ph idx="1"/>
              </p:nvPr>
            </p:nvSpPr>
            <p:spPr>
              <a:xfrm>
                <a:off x="838200" y="1838151"/>
                <a:ext cx="10515600" cy="4667250"/>
              </a:xfrm>
              <a:blipFill>
                <a:blip r:embed="rId2"/>
                <a:stretch>
                  <a:fillRect l="-1206" t="-2168" b="-2168"/>
                </a:stretch>
              </a:blipFill>
            </p:spPr>
            <p:txBody>
              <a:bodyPr/>
              <a:lstStyle/>
              <a:p>
                <a:r>
                  <a:rPr lang="en-TW">
                    <a:noFill/>
                  </a:rPr>
                  <a:t> </a:t>
                </a:r>
              </a:p>
            </p:txBody>
          </p:sp>
        </mc:Fallback>
      </mc:AlternateContent>
    </p:spTree>
    <p:extLst>
      <p:ext uri="{BB962C8B-B14F-4D97-AF65-F5344CB8AC3E}">
        <p14:creationId xmlns:p14="http://schemas.microsoft.com/office/powerpoint/2010/main" val="17037298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DA5DD-A17E-FB42-8A79-D4C1F24E9C4A}"/>
              </a:ext>
            </a:extLst>
          </p:cNvPr>
          <p:cNvSpPr>
            <a:spLocks noGrp="1"/>
          </p:cNvSpPr>
          <p:nvPr>
            <p:ph type="title"/>
          </p:nvPr>
        </p:nvSpPr>
        <p:spPr/>
        <p:txBody>
          <a:bodyPr/>
          <a:lstStyle/>
          <a:p>
            <a:r>
              <a:rPr lang="en-US" dirty="0"/>
              <a:t>Conditional Probability</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6CB6B6-F2B0-804A-9E65-8EAD043C27BB}"/>
                  </a:ext>
                </a:extLst>
              </p:cNvPr>
              <p:cNvSpPr>
                <a:spLocks noGrp="1"/>
              </p:cNvSpPr>
              <p:nvPr>
                <p:ph idx="1"/>
              </p:nvPr>
            </p:nvSpPr>
            <p:spPr/>
            <p:txBody>
              <a:bodyPr/>
              <a:lstStyle/>
              <a:p>
                <a:pPr marL="0" indent="0">
                  <a:buNone/>
                </a:pPr>
                <a:r>
                  <a:rPr lang="en-TW" dirty="0"/>
                  <a:t>We know that 3% of the patients would get side effects after taking medicine A but wouldn’t after taking medicine B, and 21% of the patents would get side effects after t</a:t>
                </a:r>
                <a:r>
                  <a:rPr lang="en-US" dirty="0" err="1"/>
                  <a:t>ak</a:t>
                </a:r>
                <a:r>
                  <a:rPr lang="en-TW" dirty="0"/>
                  <a:t>ing medicine B but wouldn’t after taking A.</a:t>
                </a:r>
              </a:p>
              <a:p>
                <a:pPr marL="0" indent="0">
                  <a:buNone/>
                </a:pPr>
                <a:r>
                  <a:rPr lang="en-TW" dirty="0"/>
                  <a:t>Therefore, a patient that took medicine B and have side effects falls in the 30% set. Under this assumption, the probability of this patient getting side effects after taking medicine A would be:</a:t>
                </a:r>
              </a:p>
              <a:p>
                <a:pPr marL="0" indent="0" algn="ctr">
                  <a:buNone/>
                </a:pPr>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nary>
                          <m:naryPr>
                            <m:chr m:val="⋂"/>
                            <m:subHide m:val="on"/>
                            <m:supHide m:val="on"/>
                            <m:ctrlPr>
                              <a:rPr lang="en-US" i="1">
                                <a:latin typeface="Cambria Math" panose="02040503050406030204" pitchFamily="18" charset="0"/>
                                <a:ea typeface="Cambria Math" panose="02040503050406030204" pitchFamily="18" charset="0"/>
                              </a:rPr>
                            </m:ctrlPr>
                          </m:naryPr>
                          <m:sub/>
                          <m:sup/>
                          <m:e>
                            <m:r>
                              <a:rPr lang="en-US" i="1">
                                <a:latin typeface="Cambria Math" panose="02040503050406030204" pitchFamily="18" charset="0"/>
                              </a:rPr>
                              <m:t>𝐵</m:t>
                            </m:r>
                          </m:e>
                        </m:nary>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9%</m:t>
                        </m:r>
                      </m:num>
                      <m:den>
                        <m:r>
                          <a:rPr lang="en-US" b="0" i="1" smtClean="0">
                            <a:latin typeface="Cambria Math" panose="02040503050406030204" pitchFamily="18" charset="0"/>
                          </a:rPr>
                          <m:t>30%</m:t>
                        </m:r>
                      </m:den>
                    </m:f>
                    <m:r>
                      <a:rPr lang="en-US" b="0" i="1" smtClean="0">
                        <a:latin typeface="Cambria Math" panose="02040503050406030204" pitchFamily="18" charset="0"/>
                      </a:rPr>
                      <m:t>=30%</m:t>
                    </m:r>
                  </m:oMath>
                </a14:m>
                <a:r>
                  <a:rPr lang="en-TW" dirty="0"/>
                  <a:t> </a:t>
                </a:r>
              </a:p>
            </p:txBody>
          </p:sp>
        </mc:Choice>
        <mc:Fallback xmlns="">
          <p:sp>
            <p:nvSpPr>
              <p:cNvPr id="3" name="Content Placeholder 2">
                <a:extLst>
                  <a:ext uri="{FF2B5EF4-FFF2-40B4-BE49-F238E27FC236}">
                    <a16:creationId xmlns:a16="http://schemas.microsoft.com/office/drawing/2014/main" id="{4D6CB6B6-F2B0-804A-9E65-8EAD043C27BB}"/>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31184232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4329D-36C5-3F4F-8411-7DCDCA89CADA}"/>
              </a:ext>
            </a:extLst>
          </p:cNvPr>
          <p:cNvSpPr>
            <a:spLocks noGrp="1"/>
          </p:cNvSpPr>
          <p:nvPr>
            <p:ph type="title"/>
          </p:nvPr>
        </p:nvSpPr>
        <p:spPr/>
        <p:txBody>
          <a:bodyPr/>
          <a:lstStyle/>
          <a:p>
            <a:r>
              <a:rPr lang="en-US" dirty="0"/>
              <a:t>Conditional Probability</a:t>
            </a:r>
            <a:endParaRPr lang="en-TW" dirty="0"/>
          </a:p>
        </p:txBody>
      </p:sp>
      <p:sp>
        <p:nvSpPr>
          <p:cNvPr id="3" name="Content Placeholder 2">
            <a:extLst>
              <a:ext uri="{FF2B5EF4-FFF2-40B4-BE49-F238E27FC236}">
                <a16:creationId xmlns:a16="http://schemas.microsoft.com/office/drawing/2014/main" id="{9DDC9010-3459-7D43-8407-313E860EF779}"/>
              </a:ext>
            </a:extLst>
          </p:cNvPr>
          <p:cNvSpPr>
            <a:spLocks noGrp="1"/>
          </p:cNvSpPr>
          <p:nvPr>
            <p:ph idx="1"/>
          </p:nvPr>
        </p:nvSpPr>
        <p:spPr/>
        <p:txBody>
          <a:bodyPr/>
          <a:lstStyle/>
          <a:p>
            <a:pPr marL="0" indent="0">
              <a:buNone/>
            </a:pPr>
            <a:r>
              <a:rPr lang="en-TW" dirty="0"/>
              <a:t>An easier way to understand this is by using numbers. Supposed the total number of patients is 100. 12 people would get side effects of A, 30 people would get side effects of B, 9 people get both. Then, given among those 30 people, what’s the probability of seeing a person getting side effects on both medicine?</a:t>
            </a:r>
          </a:p>
          <a:p>
            <a:pPr marL="0" indent="0">
              <a:buNone/>
            </a:pPr>
            <a:r>
              <a:rPr lang="en-TW" dirty="0"/>
              <a:t>It’s clearly 9 / 30 = 30%.</a:t>
            </a:r>
          </a:p>
        </p:txBody>
      </p:sp>
      <p:pic>
        <p:nvPicPr>
          <p:cNvPr id="5" name="Graphic 4">
            <a:extLst>
              <a:ext uri="{FF2B5EF4-FFF2-40B4-BE49-F238E27FC236}">
                <a16:creationId xmlns:a16="http://schemas.microsoft.com/office/drawing/2014/main" id="{173C5597-FEE1-C145-9E20-0FC2C5E727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88007" y="3911127"/>
            <a:ext cx="3835313" cy="2581748"/>
          </a:xfrm>
          <a:prstGeom prst="rect">
            <a:avLst/>
          </a:prstGeom>
        </p:spPr>
      </p:pic>
    </p:spTree>
    <p:extLst>
      <p:ext uri="{BB962C8B-B14F-4D97-AF65-F5344CB8AC3E}">
        <p14:creationId xmlns:p14="http://schemas.microsoft.com/office/powerpoint/2010/main" val="8025131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C2A44-8BFE-9640-8DE1-5C5B3A836761}"/>
              </a:ext>
            </a:extLst>
          </p:cNvPr>
          <p:cNvSpPr>
            <a:spLocks noGrp="1"/>
          </p:cNvSpPr>
          <p:nvPr>
            <p:ph type="title"/>
          </p:nvPr>
        </p:nvSpPr>
        <p:spPr/>
        <p:txBody>
          <a:bodyPr/>
          <a:lstStyle/>
          <a:p>
            <a:r>
              <a:rPr lang="en-TW" dirty="0"/>
              <a:t>Example 4-6-5</a:t>
            </a:r>
          </a:p>
        </p:txBody>
      </p:sp>
      <p:sp>
        <p:nvSpPr>
          <p:cNvPr id="3" name="Content Placeholder 2">
            <a:extLst>
              <a:ext uri="{FF2B5EF4-FFF2-40B4-BE49-F238E27FC236}">
                <a16:creationId xmlns:a16="http://schemas.microsoft.com/office/drawing/2014/main" id="{07D888B6-6E37-2B43-8FA1-426B8D806CD9}"/>
              </a:ext>
            </a:extLst>
          </p:cNvPr>
          <p:cNvSpPr>
            <a:spLocks noGrp="1"/>
          </p:cNvSpPr>
          <p:nvPr>
            <p:ph idx="1"/>
          </p:nvPr>
        </p:nvSpPr>
        <p:spPr/>
        <p:txBody>
          <a:bodyPr/>
          <a:lstStyle/>
          <a:p>
            <a:pPr marL="0" indent="0">
              <a:buNone/>
            </a:pPr>
            <a:r>
              <a:rPr lang="en-TW" dirty="0"/>
              <a:t>Given that 60% of students at BYU are male, 40% of them are female. All the males wear pants, and 50% of female wear pants, 50% of female wear skirts. Supposed that you see someone standing far away from you is wearing pants, what’s the probability of this person being a female?</a:t>
            </a:r>
          </a:p>
        </p:txBody>
      </p:sp>
    </p:spTree>
    <p:extLst>
      <p:ext uri="{BB962C8B-B14F-4D97-AF65-F5344CB8AC3E}">
        <p14:creationId xmlns:p14="http://schemas.microsoft.com/office/powerpoint/2010/main" val="1912347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5CA5-B80B-B54A-B4B8-ED5102F3B32A}"/>
              </a:ext>
            </a:extLst>
          </p:cNvPr>
          <p:cNvSpPr>
            <a:spLocks noGrp="1"/>
          </p:cNvSpPr>
          <p:nvPr>
            <p:ph type="title"/>
          </p:nvPr>
        </p:nvSpPr>
        <p:spPr/>
        <p:txBody>
          <a:bodyPr/>
          <a:lstStyle/>
          <a:p>
            <a:r>
              <a:rPr lang="en-TW" dirty="0"/>
              <a:t>Example 4-1-1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0A8A7B-35BA-9247-ABD5-B6C0A6AB0E5D}"/>
                  </a:ext>
                </a:extLst>
              </p:cNvPr>
              <p:cNvSpPr>
                <a:spLocks noGrp="1"/>
              </p:cNvSpPr>
              <p:nvPr>
                <p:ph idx="1"/>
              </p:nvPr>
            </p:nvSpPr>
            <p:spPr>
              <a:xfrm>
                <a:off x="838200" y="1825625"/>
                <a:ext cx="10515600" cy="4884094"/>
              </a:xfrm>
            </p:spPr>
            <p:txBody>
              <a:bodyPr>
                <a:normAutofit fontScale="85000" lnSpcReduction="20000"/>
              </a:bodyPr>
              <a:lstStyle/>
              <a:p>
                <a:pPr marL="0" indent="0" algn="ctr">
                  <a:buNone/>
                </a:pPr>
                <a:r>
                  <a:rPr lang="en-TW" dirty="0"/>
                  <a:t>A = {x | x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r>
                      <a:rPr lang="en-TW" i="1" dirty="0">
                        <a:latin typeface="Cambria Math" panose="02040503050406030204" pitchFamily="18" charset="0"/>
                        <a:ea typeface="Cambria Math" panose="02040503050406030204" pitchFamily="18" charset="0"/>
                      </a:rPr>
                      <m:t>ℕ</m:t>
                    </m:r>
                  </m:oMath>
                </a14:m>
                <a:r>
                  <a:rPr lang="en-TW" dirty="0"/>
                  <a:t> and x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5}</a:t>
                </a:r>
              </a:p>
              <a:p>
                <a:pPr marL="0" indent="0" algn="ctr">
                  <a:buNone/>
                </a:pPr>
                <a:r>
                  <a:rPr lang="en-TW" dirty="0"/>
                  <a:t>B = {10, 12, 14, 16}</a:t>
                </a:r>
              </a:p>
              <a:p>
                <a:pPr marL="0" indent="0" algn="ctr">
                  <a:buNone/>
                </a:pPr>
                <a:r>
                  <a:rPr lang="en-TW" dirty="0"/>
                  <a:t>C = {x |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y)(y</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r>
                      <a:rPr lang="en-TW" i="1" dirty="0">
                        <a:latin typeface="Cambria Math" panose="02040503050406030204" pitchFamily="18" charset="0"/>
                        <a:ea typeface="Cambria Math" panose="02040503050406030204" pitchFamily="18" charset="0"/>
                      </a:rPr>
                      <m:t>ℕ</m:t>
                    </m:r>
                  </m:oMath>
                </a14:m>
                <a:r>
                  <a:rPr lang="en-TW" dirty="0"/>
                  <a:t> and x = 2y)}</a:t>
                </a:r>
              </a:p>
              <a:p>
                <a:pPr marL="0" indent="0">
                  <a:buNone/>
                </a:pPr>
                <a:r>
                  <a:rPr lang="en-TW" dirty="0"/>
                  <a:t>Which of the following statements is true?</a:t>
                </a:r>
              </a:p>
              <a:p>
                <a:pPr marL="0" indent="0">
                  <a:buNone/>
                </a:pPr>
                <a:r>
                  <a:rPr lang="en-TW" dirty="0"/>
                  <a:t>a. B</a:t>
                </a:r>
                <a:r>
                  <a:rPr lang="en-TW" dirty="0">
                    <a:ea typeface="Cambria Math" panose="02040503050406030204" pitchFamily="18" charset="0"/>
                  </a:rPr>
                  <a:t>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C</a:t>
                </a:r>
              </a:p>
              <a:p>
                <a:pPr marL="0" indent="0">
                  <a:buNone/>
                </a:pPr>
                <a:r>
                  <a:rPr lang="en-TW" dirty="0"/>
                  <a:t>b. B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A</a:t>
                </a:r>
              </a:p>
              <a:p>
                <a:pPr marL="0" indent="0">
                  <a:buNone/>
                </a:pPr>
                <a:r>
                  <a:rPr lang="en-TW" dirty="0"/>
                  <a:t>c. A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C</a:t>
                </a:r>
              </a:p>
              <a:p>
                <a:pPr marL="0" indent="0">
                  <a:buNone/>
                </a:pPr>
                <a:r>
                  <a:rPr lang="en-TW" dirty="0"/>
                  <a:t>d. 26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C</a:t>
                </a:r>
              </a:p>
              <a:p>
                <a:pPr marL="0" indent="0">
                  <a:buNone/>
                </a:pPr>
                <a:r>
                  <a:rPr lang="en-TW" dirty="0"/>
                  <a:t>e. {11, 12, 13}</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a:rPr lang="en-TW" i="1" dirty="0">
                        <a:latin typeface="Cambria Math" panose="02040503050406030204" pitchFamily="18" charset="0"/>
                        <a:ea typeface="Cambria Math" panose="02040503050406030204" pitchFamily="18" charset="0"/>
                      </a:rPr>
                      <m:t>⊂</m:t>
                    </m:r>
                  </m:oMath>
                </a14:m>
                <a:r>
                  <a:rPr lang="en-TW" dirty="0"/>
                  <a:t> A</a:t>
                </a:r>
              </a:p>
              <a:p>
                <a:pPr marL="0" indent="0">
                  <a:buNone/>
                </a:pPr>
                <a:r>
                  <a:rPr lang="en-TW" dirty="0"/>
                  <a:t>f. {12}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B</a:t>
                </a:r>
              </a:p>
              <a:p>
                <a:pPr marL="0" indent="0">
                  <a:buNone/>
                </a:pPr>
                <a:r>
                  <a:rPr lang="en-TW" dirty="0"/>
                  <a:t>g. {∅}</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B</a:t>
                </a:r>
              </a:p>
              <a:p>
                <a:pPr marL="0" indent="0">
                  <a:buNone/>
                </a:pPr>
                <a:r>
                  <a:rPr lang="en-TW" dirty="0"/>
                  <a:t>h. ∅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B</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220A8A7B-35BA-9247-ABD5-B6C0A6AB0E5D}"/>
                  </a:ext>
                </a:extLst>
              </p:cNvPr>
              <p:cNvSpPr>
                <a:spLocks noGrp="1" noRot="1" noChangeAspect="1" noMove="1" noResize="1" noEditPoints="1" noAdjustHandles="1" noChangeArrowheads="1" noChangeShapeType="1" noTextEdit="1"/>
              </p:cNvSpPr>
              <p:nvPr>
                <p:ph idx="1"/>
              </p:nvPr>
            </p:nvSpPr>
            <p:spPr>
              <a:xfrm>
                <a:off x="838200" y="1825625"/>
                <a:ext cx="10515600" cy="4884094"/>
              </a:xfrm>
              <a:blipFill>
                <a:blip r:embed="rId2"/>
                <a:stretch>
                  <a:fillRect l="-928" t="-286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635612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BBF94-36BC-4746-B614-16CDDBFF5AF4}"/>
              </a:ext>
            </a:extLst>
          </p:cNvPr>
          <p:cNvSpPr>
            <a:spLocks noGrp="1"/>
          </p:cNvSpPr>
          <p:nvPr>
            <p:ph type="title"/>
          </p:nvPr>
        </p:nvSpPr>
        <p:spPr/>
        <p:txBody>
          <a:bodyPr/>
          <a:lstStyle/>
          <a:p>
            <a:r>
              <a:rPr lang="en-TW" dirty="0"/>
              <a:t>Bayes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1B239E-A479-764A-B52E-FEF5EB06B062}"/>
                  </a:ext>
                </a:extLst>
              </p:cNvPr>
              <p:cNvSpPr>
                <a:spLocks noGrp="1"/>
              </p:cNvSpPr>
              <p:nvPr>
                <p:ph idx="1"/>
              </p:nvPr>
            </p:nvSpPr>
            <p:spPr/>
            <p:txBody>
              <a:bodyPr>
                <a:normAutofit/>
              </a:bodyPr>
              <a:lstStyle/>
              <a:p>
                <a:pPr marL="0" indent="0">
                  <a:buNone/>
                </a:pPr>
                <a:r>
                  <a:rPr lang="en-TW" dirty="0"/>
                  <a:t>The Bayes theorem says that:</a:t>
                </a:r>
              </a:p>
              <a:p>
                <a:pPr marL="0" indent="0" algn="ctr">
                  <a:buNone/>
                </a:pPr>
                <a14:m>
                  <m:oMath xmlns:m="http://schemas.openxmlformats.org/officeDocument/2006/math">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 </m:t>
                        </m:r>
                        <m:nary>
                          <m:naryPr>
                            <m:chr m:val="⋂"/>
                            <m:subHide m:val="on"/>
                            <m:supHide m:val="on"/>
                            <m:ctrlPr>
                              <a:rPr lang="en-US" i="1">
                                <a:latin typeface="Cambria Math" panose="02040503050406030204" pitchFamily="18" charset="0"/>
                                <a:ea typeface="Cambria Math" panose="02040503050406030204" pitchFamily="18" charset="0"/>
                              </a:rPr>
                            </m:ctrlPr>
                          </m:naryPr>
                          <m:sub/>
                          <m:sup/>
                          <m:e>
                            <m:r>
                              <a:rPr lang="en-US" i="1">
                                <a:latin typeface="Cambria Math" panose="02040503050406030204" pitchFamily="18" charset="0"/>
                              </a:rPr>
                              <m:t>𝐵</m:t>
                            </m:r>
                          </m:e>
                        </m:nary>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a14:m>
                <a:r>
                  <a:rPr lang="en-TW" dirty="0"/>
                  <a:t> </a:t>
                </a:r>
              </a:p>
              <a:p>
                <a:pPr marL="0" indent="0">
                  <a:buNone/>
                </a:pPr>
                <a:r>
                  <a:rPr lang="en-TW" dirty="0"/>
                  <a:t>To prove this, we do:</a:t>
                </a:r>
              </a:p>
              <a:p>
                <a:pPr marL="0" indent="0">
                  <a:lnSpc>
                    <a:spcPct val="150000"/>
                  </a:lnSpc>
                  <a:buNone/>
                </a:pPr>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 </m:t>
                        </m:r>
                        <m:nary>
                          <m:naryPr>
                            <m:chr m:val="⋂"/>
                            <m:subHide m:val="on"/>
                            <m:supHide m:val="on"/>
                            <m:ctrlPr>
                              <a:rPr lang="en-US" i="1">
                                <a:latin typeface="Cambria Math" panose="02040503050406030204" pitchFamily="18" charset="0"/>
                                <a:ea typeface="Cambria Math" panose="02040503050406030204" pitchFamily="18" charset="0"/>
                              </a:rPr>
                            </m:ctrlPr>
                          </m:naryPr>
                          <m:sub/>
                          <m:sup/>
                          <m:e>
                            <m:r>
                              <a:rPr lang="en-US" i="1">
                                <a:latin typeface="Cambria Math" panose="02040503050406030204" pitchFamily="18" charset="0"/>
                              </a:rPr>
                              <m:t>𝐵</m:t>
                            </m:r>
                          </m:e>
                        </m:nary>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r>
                      <a:rPr lang="en-US" b="0" i="1" smtClean="0">
                        <a:latin typeface="Cambria Math" panose="02040503050406030204" pitchFamily="18" charset="0"/>
                      </a:rPr>
                      <m:t>, </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 </m:t>
                        </m:r>
                        <m:nary>
                          <m:naryPr>
                            <m:chr m:val="⋂"/>
                            <m:subHide m:val="on"/>
                            <m:supHide m:val="on"/>
                            <m:ctrlPr>
                              <a:rPr lang="en-US" i="1" smtClean="0">
                                <a:latin typeface="Cambria Math" panose="02040503050406030204" pitchFamily="18" charset="0"/>
                                <a:ea typeface="Cambria Math" panose="02040503050406030204" pitchFamily="18" charset="0"/>
                              </a:rPr>
                            </m:ctrlPr>
                          </m:naryPr>
                          <m:sub/>
                          <m:sup/>
                          <m:e>
                            <m:r>
                              <a:rPr lang="en-US" b="0" i="1" smtClean="0">
                                <a:latin typeface="Cambria Math" panose="02040503050406030204" pitchFamily="18" charset="0"/>
                                <a:ea typeface="Cambria Math" panose="02040503050406030204" pitchFamily="18" charset="0"/>
                              </a:rPr>
                              <m:t>𝐴</m:t>
                            </m:r>
                          </m:e>
                        </m:nary>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den>
                    </m:f>
                  </m:oMath>
                </a14:m>
                <a:r>
                  <a:rPr lang="en-TW" dirty="0"/>
                  <a:t>, then,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 </m:t>
                        </m:r>
                        <m:nary>
                          <m:naryPr>
                            <m:chr m:val="⋂"/>
                            <m:subHide m:val="on"/>
                            <m:supHide m:val="on"/>
                            <m:ctrlPr>
                              <a:rPr lang="en-US" i="1">
                                <a:latin typeface="Cambria Math" panose="02040503050406030204" pitchFamily="18" charset="0"/>
                                <a:ea typeface="Cambria Math" panose="02040503050406030204" pitchFamily="18" charset="0"/>
                              </a:rPr>
                            </m:ctrlPr>
                          </m:naryPr>
                          <m:sub/>
                          <m:sup/>
                          <m:e>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𝐴</m:t>
                            </m:r>
                          </m:e>
                        </m:nary>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oMath>
                </a14:m>
                <a:r>
                  <a:rPr lang="en-TW" dirty="0"/>
                  <a:t>, then, we know </a:t>
                </a:r>
                <a14:m>
                  <m:oMath xmlns:m="http://schemas.openxmlformats.org/officeDocument/2006/math">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a14:m>
                <a:r>
                  <a:rPr lang="en-TW" dirty="0"/>
                  <a:t> </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431B239E-A479-764A-B52E-FEF5EB06B062}"/>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1803201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BB62-3C96-9A45-9A00-45A1C4E2F955}"/>
              </a:ext>
            </a:extLst>
          </p:cNvPr>
          <p:cNvSpPr>
            <a:spLocks noGrp="1"/>
          </p:cNvSpPr>
          <p:nvPr>
            <p:ph type="title"/>
          </p:nvPr>
        </p:nvSpPr>
        <p:spPr/>
        <p:txBody>
          <a:bodyPr/>
          <a:lstStyle/>
          <a:p>
            <a:r>
              <a:rPr lang="en-TW" dirty="0"/>
              <a:t>Bayes Theorem</a:t>
            </a:r>
          </a:p>
        </p:txBody>
      </p:sp>
      <p:sp>
        <p:nvSpPr>
          <p:cNvPr id="3" name="Content Placeholder 2">
            <a:extLst>
              <a:ext uri="{FF2B5EF4-FFF2-40B4-BE49-F238E27FC236}">
                <a16:creationId xmlns:a16="http://schemas.microsoft.com/office/drawing/2014/main" id="{A7F883DA-3285-5843-81DC-2F388F5323C4}"/>
              </a:ext>
            </a:extLst>
          </p:cNvPr>
          <p:cNvSpPr>
            <a:spLocks noGrp="1"/>
          </p:cNvSpPr>
          <p:nvPr>
            <p:ph idx="1"/>
          </p:nvPr>
        </p:nvSpPr>
        <p:spPr>
          <a:xfrm>
            <a:off x="838200" y="1825624"/>
            <a:ext cx="10515600" cy="4788117"/>
          </a:xfrm>
        </p:spPr>
        <p:txBody>
          <a:bodyPr>
            <a:normAutofit lnSpcReduction="10000"/>
          </a:bodyPr>
          <a:lstStyle/>
          <a:p>
            <a:pPr marL="0" indent="0">
              <a:buNone/>
            </a:pPr>
            <a:r>
              <a:rPr lang="en-US" dirty="0"/>
              <a:t>Suppose, a particular test for whether someone has been using cannabis is 90% sensitive, meaning that 90% of cannabis user will get tested “positive”. </a:t>
            </a:r>
          </a:p>
          <a:p>
            <a:pPr marL="0" indent="0">
              <a:buNone/>
            </a:pPr>
            <a:r>
              <a:rPr lang="en-US" dirty="0"/>
              <a:t>The test is also 80% specific, meaning that 80% of non-cannabis user will get tested “negative”.</a:t>
            </a:r>
          </a:p>
          <a:p>
            <a:pPr marL="0" indent="0">
              <a:buNone/>
            </a:pPr>
            <a:r>
              <a:rPr lang="en-US" dirty="0"/>
              <a:t>Assumed that 5% of the population is cannabis user, then what is the probability that a random person who tests positive is really a cannabis user?</a:t>
            </a:r>
          </a:p>
          <a:p>
            <a:pPr marL="0" indent="0">
              <a:buNone/>
            </a:pPr>
            <a:r>
              <a:rPr lang="en-US" dirty="0"/>
              <a:t>This is actually asking the conditional probability</a:t>
            </a:r>
            <a:r>
              <a:rPr lang="en-TW" dirty="0"/>
              <a:t> P</a:t>
            </a:r>
            <a:r>
              <a:rPr lang="en-US" dirty="0"/>
              <a:t> </a:t>
            </a:r>
            <a:r>
              <a:rPr lang="en-TW" dirty="0"/>
              <a:t>(Cannabis-User | Tested Positive), meaning what the probability is of someone being a true cannabis user if this person is tested positive.</a:t>
            </a:r>
          </a:p>
          <a:p>
            <a:pPr marL="0" indent="0">
              <a:buNone/>
            </a:pPr>
            <a:r>
              <a:rPr lang="en-TW" sz="2200" dirty="0"/>
              <a:t>*. The anser is not 90%.</a:t>
            </a:r>
            <a:endParaRPr lang="en-US" sz="2200" dirty="0"/>
          </a:p>
        </p:txBody>
      </p:sp>
    </p:spTree>
    <p:extLst>
      <p:ext uri="{BB962C8B-B14F-4D97-AF65-F5344CB8AC3E}">
        <p14:creationId xmlns:p14="http://schemas.microsoft.com/office/powerpoint/2010/main" val="4970442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499CA-CE57-904B-A0E9-07D0BDD80A45}"/>
              </a:ext>
            </a:extLst>
          </p:cNvPr>
          <p:cNvSpPr>
            <a:spLocks noGrp="1"/>
          </p:cNvSpPr>
          <p:nvPr>
            <p:ph type="title"/>
          </p:nvPr>
        </p:nvSpPr>
        <p:spPr/>
        <p:txBody>
          <a:bodyPr/>
          <a:lstStyle/>
          <a:p>
            <a:r>
              <a:rPr lang="en-TW" dirty="0"/>
              <a:t>Bayes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7E689A-0C8A-7A4C-9D4A-0DC56BE5280F}"/>
                  </a:ext>
                </a:extLst>
              </p:cNvPr>
              <p:cNvSpPr>
                <a:spLocks noGrp="1"/>
              </p:cNvSpPr>
              <p:nvPr>
                <p:ph idx="1"/>
              </p:nvPr>
            </p:nvSpPr>
            <p:spPr/>
            <p:txBody>
              <a:bodyPr>
                <a:normAutofit/>
              </a:bodyPr>
              <a:lstStyle/>
              <a:p>
                <a:pPr marL="0" indent="0">
                  <a:buNone/>
                </a:pPr>
                <a:r>
                  <a:rPr lang="en-TW" dirty="0"/>
                  <a:t>According to the Bayes Theorem, we do:</a:t>
                </a:r>
              </a:p>
              <a:p>
                <a:pPr marL="0" indent="0">
                  <a:lnSpc>
                    <a:spcPct val="150000"/>
                  </a:lnSpc>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𝐶𝑎𝑛𝑛𝑎𝑏𝑖𝑠</m:t>
                          </m:r>
                          <m:r>
                            <a:rPr lang="en-US" b="0" i="1" smtClean="0">
                              <a:latin typeface="Cambria Math" panose="02040503050406030204" pitchFamily="18" charset="0"/>
                            </a:rPr>
                            <m:t> </m:t>
                          </m:r>
                          <m:r>
                            <a:rPr lang="en-US" b="0" i="1" smtClean="0">
                              <a:latin typeface="Cambria Math" panose="02040503050406030204" pitchFamily="18" charset="0"/>
                            </a:rPr>
                            <m:t>𝑈𝑠𝑒𝑟</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𝑇𝑒𝑠𝑡𝑒𝑑</m:t>
                      </m:r>
                      <m:r>
                        <a:rPr lang="en-US" b="0" i="1" smtClean="0">
                          <a:latin typeface="Cambria Math" panose="02040503050406030204" pitchFamily="18" charset="0"/>
                        </a:rPr>
                        <m:t> </m:t>
                      </m:r>
                      <m:r>
                        <a:rPr lang="en-US" b="0" i="1" smtClean="0">
                          <a:latin typeface="Cambria Math" panose="02040503050406030204" pitchFamily="18" charset="0"/>
                        </a:rPr>
                        <m:t>𝑃𝑜𝑠𝑖𝑡𝑖𝑣𝑒</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𝑇𝑒𝑠𝑡𝑒𝑑</m:t>
                              </m:r>
                              <m:r>
                                <a:rPr lang="en-US" b="0" i="1" smtClean="0">
                                  <a:latin typeface="Cambria Math" panose="02040503050406030204" pitchFamily="18" charset="0"/>
                                </a:rPr>
                                <m:t> </m:t>
                              </m:r>
                              <m:r>
                                <a:rPr lang="en-US" b="0" i="1" smtClean="0">
                                  <a:latin typeface="Cambria Math" panose="02040503050406030204" pitchFamily="18" charset="0"/>
                                </a:rPr>
                                <m:t>𝑃𝑜𝑠𝑖𝑡𝑖𝑣𝑒</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𝐶𝑎𝑛𝑛𝑎𝑏𝑖𝑠</m:t>
                          </m:r>
                          <m:r>
                            <a:rPr lang="en-US" b="0" i="1" smtClean="0">
                              <a:latin typeface="Cambria Math" panose="02040503050406030204" pitchFamily="18" charset="0"/>
                            </a:rPr>
                            <m:t> </m:t>
                          </m:r>
                          <m:r>
                            <a:rPr lang="en-US" b="0" i="1" smtClean="0">
                              <a:latin typeface="Cambria Math" panose="02040503050406030204" pitchFamily="18" charset="0"/>
                            </a:rPr>
                            <m:t>𝑈𝑠𝑒𝑟</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𝐶𝑎𝑛𝑛𝑎𝑏𝑖𝑠</m:t>
                          </m:r>
                          <m:r>
                            <a:rPr lang="en-US" b="0" i="1" smtClean="0">
                              <a:latin typeface="Cambria Math" panose="02040503050406030204" pitchFamily="18" charset="0"/>
                            </a:rPr>
                            <m:t> </m:t>
                          </m:r>
                          <m:r>
                            <a:rPr lang="en-US" b="0" i="1" smtClean="0">
                              <a:latin typeface="Cambria Math" panose="02040503050406030204" pitchFamily="18" charset="0"/>
                            </a:rPr>
                            <m:t>𝑈𝑠𝑒𝑟</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𝑇𝑒𝑠𝑡𝑒𝑑</m:t>
                          </m:r>
                          <m:r>
                            <a:rPr lang="en-US" b="0" i="1" smtClean="0">
                              <a:latin typeface="Cambria Math" panose="02040503050406030204" pitchFamily="18" charset="0"/>
                            </a:rPr>
                            <m:t> </m:t>
                          </m:r>
                          <m:r>
                            <a:rPr lang="en-US" b="0" i="1" smtClean="0">
                              <a:latin typeface="Cambria Math" panose="02040503050406030204" pitchFamily="18" charset="0"/>
                            </a:rPr>
                            <m:t>𝑃𝑜𝑠𝑖𝑡𝑖𝑣𝑒</m:t>
                          </m:r>
                          <m:r>
                            <a:rPr lang="en-US" b="0" i="1" smtClean="0">
                              <a:latin typeface="Cambria Math" panose="02040503050406030204" pitchFamily="18" charset="0"/>
                            </a:rPr>
                            <m:t>)</m:t>
                          </m:r>
                        </m:den>
                      </m:f>
                    </m:oMath>
                  </m:oMathPara>
                </a14:m>
                <a:endParaRPr lang="en-TW" dirty="0"/>
              </a:p>
              <a:p>
                <a:pPr marL="0" indent="0">
                  <a:lnSpc>
                    <a:spcPct val="100000"/>
                  </a:lnSpc>
                  <a:buNone/>
                </a:pPr>
                <a:r>
                  <a:rPr lang="en-TW" dirty="0"/>
                  <a:t>Wait… what’s the probability of getting tested positive (for a random person)? It would be 5% x 90% + 20% x 95% = 23.5%. Why? Well, this has something to do with “the law of total probability”, which is not the focus of discrete math. A simpler way of getting this value will be:</a:t>
                </a:r>
              </a:p>
            </p:txBody>
          </p:sp>
        </mc:Choice>
        <mc:Fallback xmlns="">
          <p:sp>
            <p:nvSpPr>
              <p:cNvPr id="3" name="Content Placeholder 2">
                <a:extLst>
                  <a:ext uri="{FF2B5EF4-FFF2-40B4-BE49-F238E27FC236}">
                    <a16:creationId xmlns:a16="http://schemas.microsoft.com/office/drawing/2014/main" id="{777E689A-0C8A-7A4C-9D4A-0DC56BE5280F}"/>
                  </a:ext>
                </a:extLst>
              </p:cNvPr>
              <p:cNvSpPr>
                <a:spLocks noGrp="1" noRot="1" noChangeAspect="1" noMove="1" noResize="1" noEditPoints="1" noAdjustHandles="1" noChangeArrowheads="1" noChangeShapeType="1" noTextEdit="1"/>
              </p:cNvSpPr>
              <p:nvPr>
                <p:ph idx="1"/>
              </p:nvPr>
            </p:nvSpPr>
            <p:spPr>
              <a:blipFill>
                <a:blip r:embed="rId2"/>
                <a:stretch>
                  <a:fillRect l="-1206" t="-2326" r="-1809" b="-2326"/>
                </a:stretch>
              </a:blipFill>
            </p:spPr>
            <p:txBody>
              <a:bodyPr/>
              <a:lstStyle/>
              <a:p>
                <a:r>
                  <a:rPr lang="en-TW">
                    <a:noFill/>
                  </a:rPr>
                  <a:t> </a:t>
                </a:r>
              </a:p>
            </p:txBody>
          </p:sp>
        </mc:Fallback>
      </mc:AlternateContent>
    </p:spTree>
    <p:extLst>
      <p:ext uri="{BB962C8B-B14F-4D97-AF65-F5344CB8AC3E}">
        <p14:creationId xmlns:p14="http://schemas.microsoft.com/office/powerpoint/2010/main" val="6468262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CA2C-57DF-FD4D-8DB3-AA63D3EDC060}"/>
              </a:ext>
            </a:extLst>
          </p:cNvPr>
          <p:cNvSpPr>
            <a:spLocks noGrp="1"/>
          </p:cNvSpPr>
          <p:nvPr>
            <p:ph type="title"/>
          </p:nvPr>
        </p:nvSpPr>
        <p:spPr/>
        <p:txBody>
          <a:bodyPr/>
          <a:lstStyle/>
          <a:p>
            <a:r>
              <a:rPr lang="en-TW" dirty="0"/>
              <a:t>Bayes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AE989E-6F9C-B14A-8D46-B74515C52779}"/>
                  </a:ext>
                </a:extLst>
              </p:cNvPr>
              <p:cNvSpPr>
                <a:spLocks noGrp="1"/>
              </p:cNvSpPr>
              <p:nvPr>
                <p:ph idx="1"/>
              </p:nvPr>
            </p:nvSpPr>
            <p:spPr/>
            <p:txBody>
              <a:bodyPr/>
              <a:lstStyle/>
              <a:p>
                <a:pPr marL="0" indent="0">
                  <a:buNone/>
                </a:pPr>
                <a:r>
                  <a:rPr lang="en-TW" dirty="0"/>
                  <a:t>Imagine 100 random people come to get tested. We know 5 of them are real cannabis users, and 95 of them are not. Then, we know that:</a:t>
                </a:r>
              </a:p>
              <a:p>
                <a:pPr marL="0" indent="0">
                  <a:buNone/>
                </a:pPr>
                <a:r>
                  <a:rPr lang="en-TW" dirty="0"/>
                  <a:t>1. 5 real cannabis user get tested, the test is 90% correct, so 4.5 of them will get tested positive.</a:t>
                </a:r>
              </a:p>
              <a:p>
                <a:pPr marL="0" indent="0">
                  <a:buNone/>
                </a:pPr>
                <a:r>
                  <a:rPr lang="en-TW" dirty="0"/>
                  <a:t>2. 95 non-cannabis users get tested, the test is 80% correct, so 19 of them will get tested postive.</a:t>
                </a:r>
              </a:p>
              <a:p>
                <a:pPr marL="0" indent="0">
                  <a:buNone/>
                </a:pPr>
                <a:r>
                  <a:rPr lang="en-TW" dirty="0"/>
                  <a:t>Overall, we see that 4.5 + 19 = 23.5 people, out of 100, get testes positive. Therefore, the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𝑃𝑜𝑠𝑖𝑡𝑖𝑣𝑒</m:t>
                        </m:r>
                      </m:e>
                    </m:d>
                    <m:r>
                      <a:rPr lang="en-US" b="0" i="1" smtClean="0">
                        <a:latin typeface="Cambria Math" panose="02040503050406030204" pitchFamily="18" charset="0"/>
                      </a:rPr>
                      <m:t>=23.5%</m:t>
                    </m:r>
                  </m:oMath>
                </a14:m>
                <a:endParaRPr lang="en-TW" dirty="0"/>
              </a:p>
              <a:p>
                <a:pPr marL="0" indent="0">
                  <a:buNone/>
                </a:pPr>
                <a:r>
                  <a:rPr lang="en-TW" dirty="0"/>
                  <a:t>With this result, we can continue.</a:t>
                </a:r>
              </a:p>
            </p:txBody>
          </p:sp>
        </mc:Choice>
        <mc:Fallback xmlns="">
          <p:sp>
            <p:nvSpPr>
              <p:cNvPr id="3" name="Content Placeholder 2">
                <a:extLst>
                  <a:ext uri="{FF2B5EF4-FFF2-40B4-BE49-F238E27FC236}">
                    <a16:creationId xmlns:a16="http://schemas.microsoft.com/office/drawing/2014/main" id="{66AE989E-6F9C-B14A-8D46-B74515C52779}"/>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28472290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AED6E-708B-494F-8C5F-182D823DDF88}"/>
              </a:ext>
            </a:extLst>
          </p:cNvPr>
          <p:cNvSpPr>
            <a:spLocks noGrp="1"/>
          </p:cNvSpPr>
          <p:nvPr>
            <p:ph type="title"/>
          </p:nvPr>
        </p:nvSpPr>
        <p:spPr/>
        <p:txBody>
          <a:bodyPr/>
          <a:lstStyle/>
          <a:p>
            <a:r>
              <a:rPr lang="en-TW" dirty="0"/>
              <a:t>Bayes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413309-1F9D-6444-8AF9-B10AF05DDF9D}"/>
                  </a:ext>
                </a:extLst>
              </p:cNvPr>
              <p:cNvSpPr>
                <a:spLocks noGrp="1"/>
              </p:cNvSpPr>
              <p:nvPr>
                <p:ph idx="1"/>
              </p:nvPr>
            </p:nvSpPr>
            <p:spPr>
              <a:xfrm>
                <a:off x="838200" y="1825625"/>
                <a:ext cx="10515600" cy="4667250"/>
              </a:xfrm>
            </p:spPr>
            <p:txBody>
              <a:bodyPr>
                <a:normAutofit/>
              </a:bodyPr>
              <a:lstStyle/>
              <a:p>
                <a:pPr marL="0" indent="0">
                  <a:lnSpc>
                    <a:spcPct val="150000"/>
                  </a:lnSpc>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𝐶𝑎𝑛𝑛𝑎𝑏𝑖𝑠</m:t>
                          </m:r>
                          <m:r>
                            <a:rPr lang="en-US" i="1">
                              <a:latin typeface="Cambria Math" panose="02040503050406030204" pitchFamily="18" charset="0"/>
                            </a:rPr>
                            <m:t> </m:t>
                          </m:r>
                          <m:r>
                            <a:rPr lang="en-US" i="1">
                              <a:latin typeface="Cambria Math" panose="02040503050406030204" pitchFamily="18" charset="0"/>
                            </a:rPr>
                            <m:t>𝑈𝑠𝑒𝑟</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𝑇𝑒𝑠𝑡𝑒𝑑</m:t>
                      </m:r>
                      <m:r>
                        <a:rPr lang="en-US" i="1">
                          <a:latin typeface="Cambria Math" panose="02040503050406030204" pitchFamily="18" charset="0"/>
                        </a:rPr>
                        <m:t> </m:t>
                      </m:r>
                      <m:r>
                        <a:rPr lang="en-US" i="1">
                          <a:latin typeface="Cambria Math" panose="02040503050406030204" pitchFamily="18" charset="0"/>
                        </a:rPr>
                        <m:t>𝑃𝑜𝑠𝑖𝑡𝑖𝑣𝑒</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𝑇𝑒𝑠𝑡𝑒𝑑</m:t>
                              </m:r>
                              <m:r>
                                <a:rPr lang="en-US" i="1">
                                  <a:latin typeface="Cambria Math" panose="02040503050406030204" pitchFamily="18" charset="0"/>
                                </a:rPr>
                                <m:t> </m:t>
                              </m:r>
                              <m:r>
                                <a:rPr lang="en-US" i="1">
                                  <a:latin typeface="Cambria Math" panose="02040503050406030204" pitchFamily="18" charset="0"/>
                                </a:rPr>
                                <m:t>𝑃𝑜𝑠𝑖𝑡𝑖𝑣𝑒</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𝐶𝑎𝑛𝑛𝑎𝑏𝑖𝑠</m:t>
                          </m:r>
                          <m:r>
                            <a:rPr lang="en-US" i="1">
                              <a:latin typeface="Cambria Math" panose="02040503050406030204" pitchFamily="18" charset="0"/>
                            </a:rPr>
                            <m:t> </m:t>
                          </m:r>
                          <m:r>
                            <a:rPr lang="en-US" i="1">
                              <a:latin typeface="Cambria Math" panose="02040503050406030204" pitchFamily="18" charset="0"/>
                            </a:rPr>
                            <m:t>𝑈𝑠𝑒𝑟</m:t>
                          </m:r>
                          <m:r>
                            <a:rPr lang="en-US" i="1">
                              <a:latin typeface="Cambria Math" panose="02040503050406030204" pitchFamily="18" charset="0"/>
                            </a:rPr>
                            <m:t>) </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𝐶𝑎𝑛𝑛𝑎𝑏𝑖𝑠</m:t>
                          </m:r>
                          <m:r>
                            <a:rPr lang="en-US" i="1">
                              <a:latin typeface="Cambria Math" panose="02040503050406030204" pitchFamily="18" charset="0"/>
                            </a:rPr>
                            <m:t> </m:t>
                          </m:r>
                          <m:r>
                            <a:rPr lang="en-US" i="1">
                              <a:latin typeface="Cambria Math" panose="02040503050406030204" pitchFamily="18" charset="0"/>
                            </a:rPr>
                            <m:t>𝑈𝑠𝑒𝑟</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𝑇𝑒𝑠𝑡𝑒𝑑</m:t>
                          </m:r>
                          <m:r>
                            <a:rPr lang="en-US" i="1">
                              <a:latin typeface="Cambria Math" panose="02040503050406030204" pitchFamily="18" charset="0"/>
                            </a:rPr>
                            <m:t> </m:t>
                          </m:r>
                          <m:r>
                            <a:rPr lang="en-US" i="1">
                              <a:latin typeface="Cambria Math" panose="02040503050406030204" pitchFamily="18" charset="0"/>
                            </a:rPr>
                            <m:t>𝑃𝑜𝑠𝑖𝑡𝑖𝑣𝑒</m:t>
                          </m:r>
                          <m:r>
                            <a:rPr lang="en-US" i="1">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90% ∗5% </m:t>
                          </m:r>
                        </m:num>
                        <m:den>
                          <m:r>
                            <a:rPr lang="en-US" b="0" i="1" smtClean="0">
                              <a:latin typeface="Cambria Math" panose="02040503050406030204" pitchFamily="18" charset="0"/>
                            </a:rPr>
                            <m:t>23.5%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0.045</m:t>
                          </m:r>
                        </m:num>
                        <m:den>
                          <m:r>
                            <a:rPr lang="en-US" b="0" i="1" smtClean="0">
                              <a:latin typeface="Cambria Math" panose="02040503050406030204" pitchFamily="18" charset="0"/>
                            </a:rPr>
                            <m:t>0.235</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0.19=19%.</m:t>
                      </m:r>
                    </m:oMath>
                  </m:oMathPara>
                </a14:m>
                <a:endParaRPr lang="en-US" b="0" dirty="0">
                  <a:ea typeface="Cambria Math" panose="02040503050406030204" pitchFamily="18" charset="0"/>
                </a:endParaRPr>
              </a:p>
              <a:p>
                <a:pPr marL="0" indent="0">
                  <a:buNone/>
                </a:pPr>
                <a:r>
                  <a:rPr lang="en-TW" dirty="0"/>
                  <a:t>Here we can see that, if someone gets tested positive, there’s only 19% chance for him to be a true cannabis user; this is the power of Bayes Theroem.</a:t>
                </a:r>
              </a:p>
            </p:txBody>
          </p:sp>
        </mc:Choice>
        <mc:Fallback xmlns="">
          <p:sp>
            <p:nvSpPr>
              <p:cNvPr id="3" name="Content Placeholder 2">
                <a:extLst>
                  <a:ext uri="{FF2B5EF4-FFF2-40B4-BE49-F238E27FC236}">
                    <a16:creationId xmlns:a16="http://schemas.microsoft.com/office/drawing/2014/main" id="{C3413309-1F9D-6444-8AF9-B10AF05DDF9D}"/>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206" r="-965" b="-1897"/>
                </a:stretch>
              </a:blipFill>
            </p:spPr>
            <p:txBody>
              <a:bodyPr/>
              <a:lstStyle/>
              <a:p>
                <a:r>
                  <a:rPr lang="en-TW">
                    <a:noFill/>
                  </a:rPr>
                  <a:t> </a:t>
                </a:r>
              </a:p>
            </p:txBody>
          </p:sp>
        </mc:Fallback>
      </mc:AlternateContent>
    </p:spTree>
    <p:extLst>
      <p:ext uri="{BB962C8B-B14F-4D97-AF65-F5344CB8AC3E}">
        <p14:creationId xmlns:p14="http://schemas.microsoft.com/office/powerpoint/2010/main" val="15180528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7696</TotalTime>
  <Words>8281</Words>
  <Application>Microsoft Office PowerPoint</Application>
  <PresentationFormat>寬螢幕</PresentationFormat>
  <Paragraphs>442</Paragraphs>
  <Slides>94</Slides>
  <Notes>2</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94</vt:i4>
      </vt:variant>
    </vt:vector>
  </HeadingPairs>
  <TitlesOfParts>
    <vt:vector size="99" baseType="lpstr">
      <vt:lpstr>Arial</vt:lpstr>
      <vt:lpstr>Calibri</vt:lpstr>
      <vt:lpstr>Calibri Light</vt:lpstr>
      <vt:lpstr>Cambria Math</vt:lpstr>
      <vt:lpstr>Office Theme</vt:lpstr>
      <vt:lpstr>Discrete Math Chapter 4</vt:lpstr>
      <vt:lpstr>Chapter 4 Overview</vt:lpstr>
      <vt:lpstr>Notes of Chapter 4</vt:lpstr>
      <vt:lpstr>4-1 Introduction to Sets</vt:lpstr>
      <vt:lpstr>Sets and Notations</vt:lpstr>
      <vt:lpstr>Sets and Notations</vt:lpstr>
      <vt:lpstr>Sets of Numbers</vt:lpstr>
      <vt:lpstr>Subsets and Superset</vt:lpstr>
      <vt:lpstr>Example 4-1-1</vt:lpstr>
      <vt:lpstr>Powerset</vt:lpstr>
      <vt:lpstr>Binary and Unary Operations</vt:lpstr>
      <vt:lpstr>Binary and Unary Operations</vt:lpstr>
      <vt:lpstr>Binary and Unary Operations</vt:lpstr>
      <vt:lpstr>Binary and Unary Operations on Sets</vt:lpstr>
      <vt:lpstr>Union and Intersection</vt:lpstr>
      <vt:lpstr>Complement</vt:lpstr>
      <vt:lpstr>Difference</vt:lpstr>
      <vt:lpstr>Example 4-1-2</vt:lpstr>
      <vt:lpstr>Disjoint</vt:lpstr>
      <vt:lpstr>Basic Set Identities</vt:lpstr>
      <vt:lpstr>Example 4-1-3</vt:lpstr>
      <vt:lpstr>Cartesian Product</vt:lpstr>
      <vt:lpstr>4-2 Counting</vt:lpstr>
      <vt:lpstr>Counting </vt:lpstr>
      <vt:lpstr>Multiplication Pinciple</vt:lpstr>
      <vt:lpstr>Multiplication Pinciple</vt:lpstr>
      <vt:lpstr>Example 4-2-1</vt:lpstr>
      <vt:lpstr>Addition Principle</vt:lpstr>
      <vt:lpstr>Addition Principle</vt:lpstr>
      <vt:lpstr>Addition Principle</vt:lpstr>
      <vt:lpstr>Example 4-2-2</vt:lpstr>
      <vt:lpstr>IP Address – IPv4 and IPv6</vt:lpstr>
      <vt:lpstr>IP Address – IPv4 and IPv6</vt:lpstr>
      <vt:lpstr>Domain Name System</vt:lpstr>
      <vt:lpstr>Images in Computers</vt:lpstr>
      <vt:lpstr>4-3 Inclusive and Exclusive Principle</vt:lpstr>
      <vt:lpstr>Inclusive and Exclusive Principle</vt:lpstr>
      <vt:lpstr>Formal Proof</vt:lpstr>
      <vt:lpstr>Example 4-3-1</vt:lpstr>
      <vt:lpstr>Inclusive and Exclusive Principle</vt:lpstr>
      <vt:lpstr>Formal Proof</vt:lpstr>
      <vt:lpstr>Example 4-3-2</vt:lpstr>
      <vt:lpstr>On Inclusion and Exclusion</vt:lpstr>
      <vt:lpstr>Pigeonhole Principle</vt:lpstr>
      <vt:lpstr>Pigeonhole Principle Application</vt:lpstr>
      <vt:lpstr>4-4 Permutations and Combinations</vt:lpstr>
      <vt:lpstr>Permutations</vt:lpstr>
      <vt:lpstr>Permutations</vt:lpstr>
      <vt:lpstr>Permutations</vt:lpstr>
      <vt:lpstr>Permutations</vt:lpstr>
      <vt:lpstr>Permutations</vt:lpstr>
      <vt:lpstr>Example 4-4-1</vt:lpstr>
      <vt:lpstr>Combinations</vt:lpstr>
      <vt:lpstr>Combinations</vt:lpstr>
      <vt:lpstr>Combinations</vt:lpstr>
      <vt:lpstr>Combinations</vt:lpstr>
      <vt:lpstr>Example 4-4-2</vt:lpstr>
      <vt:lpstr>Example 4-4-3</vt:lpstr>
      <vt:lpstr>Example 4-4-4</vt:lpstr>
      <vt:lpstr>Permutation with Repetition</vt:lpstr>
      <vt:lpstr>Permutation with Repetition</vt:lpstr>
      <vt:lpstr>Permutation with Repetition</vt:lpstr>
      <vt:lpstr>Example 4-4-5</vt:lpstr>
      <vt:lpstr>Example 4-4-6</vt:lpstr>
      <vt:lpstr>Combinations with Repetition</vt:lpstr>
      <vt:lpstr>Combinations with Repetition</vt:lpstr>
      <vt:lpstr>Example 4-4-7</vt:lpstr>
      <vt:lpstr>Coding Lesson</vt:lpstr>
      <vt:lpstr>4-5 Binomial Theorem</vt:lpstr>
      <vt:lpstr>Pascal’s Triangle</vt:lpstr>
      <vt:lpstr>Pascal’s Triangle</vt:lpstr>
      <vt:lpstr>Pascal’s Triangle</vt:lpstr>
      <vt:lpstr>Binomial Theorem</vt:lpstr>
      <vt:lpstr>Binomial Theorem</vt:lpstr>
      <vt:lpstr>Example 4-5-1</vt:lpstr>
      <vt:lpstr>Number of Subsets</vt:lpstr>
      <vt:lpstr>Number of Subsets</vt:lpstr>
      <vt:lpstr>Coding Lesson</vt:lpstr>
      <vt:lpstr>4-6 Probability</vt:lpstr>
      <vt:lpstr>Random Experiment and Sample Space</vt:lpstr>
      <vt:lpstr>Event and Probability</vt:lpstr>
      <vt:lpstr>Example 4-6-1</vt:lpstr>
      <vt:lpstr>Example 4-6-2</vt:lpstr>
      <vt:lpstr>Example 4-6-3</vt:lpstr>
      <vt:lpstr>Example 4-6-4</vt:lpstr>
      <vt:lpstr>Conditional Probability</vt:lpstr>
      <vt:lpstr>Conditional Probability</vt:lpstr>
      <vt:lpstr>Conditional Probability</vt:lpstr>
      <vt:lpstr>Example 4-6-5</vt:lpstr>
      <vt:lpstr>Bayes Theorem</vt:lpstr>
      <vt:lpstr>Bayes Theorem</vt:lpstr>
      <vt:lpstr>Bayes Theorem</vt:lpstr>
      <vt:lpstr>Bayes Theorem</vt:lpstr>
      <vt:lpstr>Bayes Theorem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Math Chapter 1</dc:title>
  <dc:creator>Yu-Hsien Jen</dc:creator>
  <cp:lastModifiedBy>Yu-Hsien Jen</cp:lastModifiedBy>
  <cp:revision>220</cp:revision>
  <dcterms:created xsi:type="dcterms:W3CDTF">2021-08-25T07:05:14Z</dcterms:created>
  <dcterms:modified xsi:type="dcterms:W3CDTF">2021-12-23T07:31:20Z</dcterms:modified>
</cp:coreProperties>
</file>